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47"/>
  </p:notesMasterIdLst>
  <p:handoutMasterIdLst>
    <p:handoutMasterId r:id="rId48"/>
  </p:handoutMasterIdLst>
  <p:sldIdLst>
    <p:sldId id="256" r:id="rId2"/>
    <p:sldId id="552" r:id="rId3"/>
    <p:sldId id="571" r:id="rId4"/>
    <p:sldId id="555" r:id="rId5"/>
    <p:sldId id="556" r:id="rId6"/>
    <p:sldId id="557" r:id="rId7"/>
    <p:sldId id="558" r:id="rId8"/>
    <p:sldId id="559" r:id="rId9"/>
    <p:sldId id="560" r:id="rId10"/>
    <p:sldId id="561" r:id="rId11"/>
    <p:sldId id="562" r:id="rId12"/>
    <p:sldId id="563" r:id="rId13"/>
    <p:sldId id="564" r:id="rId14"/>
    <p:sldId id="569" r:id="rId15"/>
    <p:sldId id="565" r:id="rId16"/>
    <p:sldId id="566" r:id="rId17"/>
    <p:sldId id="567" r:id="rId18"/>
    <p:sldId id="568" r:id="rId19"/>
    <p:sldId id="570" r:id="rId20"/>
    <p:sldId id="572" r:id="rId21"/>
    <p:sldId id="573" r:id="rId22"/>
    <p:sldId id="553" r:id="rId23"/>
    <p:sldId id="574" r:id="rId24"/>
    <p:sldId id="576" r:id="rId25"/>
    <p:sldId id="577" r:id="rId26"/>
    <p:sldId id="578" r:id="rId27"/>
    <p:sldId id="579" r:id="rId28"/>
    <p:sldId id="587" r:id="rId29"/>
    <p:sldId id="580" r:id="rId30"/>
    <p:sldId id="581" r:id="rId31"/>
    <p:sldId id="582" r:id="rId32"/>
    <p:sldId id="584" r:id="rId33"/>
    <p:sldId id="593" r:id="rId34"/>
    <p:sldId id="583" r:id="rId35"/>
    <p:sldId id="588" r:id="rId36"/>
    <p:sldId id="589" r:id="rId37"/>
    <p:sldId id="590" r:id="rId38"/>
    <p:sldId id="575" r:id="rId39"/>
    <p:sldId id="591" r:id="rId40"/>
    <p:sldId id="592" r:id="rId41"/>
    <p:sldId id="594" r:id="rId42"/>
    <p:sldId id="595" r:id="rId43"/>
    <p:sldId id="597" r:id="rId44"/>
    <p:sldId id="585" r:id="rId45"/>
    <p:sldId id="554" r:id="rId4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BA19203-09A5-47C0-9E1E-D0D4D6E90797}">
          <p14:sldIdLst>
            <p14:sldId id="256"/>
            <p14:sldId id="552"/>
            <p14:sldId id="571"/>
            <p14:sldId id="555"/>
            <p14:sldId id="556"/>
            <p14:sldId id="557"/>
            <p14:sldId id="558"/>
            <p14:sldId id="559"/>
            <p14:sldId id="560"/>
            <p14:sldId id="561"/>
            <p14:sldId id="562"/>
            <p14:sldId id="563"/>
            <p14:sldId id="564"/>
            <p14:sldId id="569"/>
            <p14:sldId id="565"/>
            <p14:sldId id="566"/>
            <p14:sldId id="567"/>
            <p14:sldId id="568"/>
            <p14:sldId id="570"/>
            <p14:sldId id="572"/>
            <p14:sldId id="573"/>
            <p14:sldId id="553"/>
            <p14:sldId id="574"/>
            <p14:sldId id="576"/>
            <p14:sldId id="577"/>
            <p14:sldId id="578"/>
            <p14:sldId id="579"/>
            <p14:sldId id="587"/>
            <p14:sldId id="580"/>
            <p14:sldId id="581"/>
            <p14:sldId id="582"/>
            <p14:sldId id="584"/>
            <p14:sldId id="593"/>
            <p14:sldId id="583"/>
            <p14:sldId id="588"/>
            <p14:sldId id="589"/>
            <p14:sldId id="590"/>
            <p14:sldId id="575"/>
            <p14:sldId id="591"/>
            <p14:sldId id="592"/>
            <p14:sldId id="594"/>
            <p14:sldId id="595"/>
            <p14:sldId id="597"/>
            <p14:sldId id="585"/>
            <p14:sldId id="5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28" autoAdjust="0"/>
    <p:restoredTop sz="90232" autoAdjust="0"/>
  </p:normalViewPr>
  <p:slideViewPr>
    <p:cSldViewPr snapToGrid="0">
      <p:cViewPr varScale="1">
        <p:scale>
          <a:sx n="78" d="100"/>
          <a:sy n="78" d="100"/>
        </p:scale>
        <p:origin x="1485" y="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3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8/15/2014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8/15/2014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8/15/2014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Lecture 12: </a:t>
            </a:r>
            <a:r>
              <a:rPr lang="en-US" b="1" smtClean="0">
                <a:solidFill>
                  <a:schemeClr val="tx1"/>
                </a:solidFill>
              </a:rPr>
              <a:t>Authorization and</a:t>
            </a:r>
          </a:p>
          <a:p>
            <a:r>
              <a:rPr lang="en-US" b="1" smtClean="0">
                <a:solidFill>
                  <a:schemeClr val="tx1"/>
                </a:solidFill>
              </a:rPr>
              <a:t>Access </a:t>
            </a:r>
            <a:r>
              <a:rPr lang="en-US" b="1" dirty="0" smtClean="0">
                <a:solidFill>
                  <a:schemeClr val="tx1"/>
                </a:solidFill>
              </a:rPr>
              <a:t>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Attacking Password Hashes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97" y="1600200"/>
            <a:ext cx="8830101" cy="5059907"/>
          </a:xfrm>
        </p:spPr>
        <p:txBody>
          <a:bodyPr/>
          <a:lstStyle/>
          <a:p>
            <a:r>
              <a:rPr lang="en-US" dirty="0" smtClean="0"/>
              <a:t>Recall: cryptographic hashes are collision resistant</a:t>
            </a:r>
          </a:p>
          <a:p>
            <a:pPr lvl="1"/>
            <a:r>
              <a:rPr lang="en-US" dirty="0"/>
              <a:t>Locating A’ such that hash(A) = hash(A’) takes a very long time</a:t>
            </a:r>
          </a:p>
          <a:p>
            <a:r>
              <a:rPr lang="en-US" dirty="0" smtClean="0"/>
              <a:t>Are hashed password secure from cracking?</a:t>
            </a:r>
          </a:p>
          <a:p>
            <a:pPr lvl="1"/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No!</a:t>
            </a:r>
          </a:p>
          <a:p>
            <a:r>
              <a:rPr lang="en-US" dirty="0" smtClean="0"/>
              <a:t>Problem: users choose poor passwords</a:t>
            </a:r>
          </a:p>
          <a:p>
            <a:pPr lvl="1"/>
            <a:r>
              <a:rPr lang="en-US" dirty="0" smtClean="0"/>
              <a:t>Most common passwords: 123456, password</a:t>
            </a:r>
          </a:p>
          <a:p>
            <a:pPr lvl="1"/>
            <a:r>
              <a:rPr lang="en-US" dirty="0" smtClean="0"/>
              <a:t>Username: </a:t>
            </a:r>
            <a:r>
              <a:rPr lang="en-US" dirty="0" err="1" smtClean="0"/>
              <a:t>cbw</a:t>
            </a:r>
            <a:r>
              <a:rPr lang="en-US" dirty="0" smtClean="0"/>
              <a:t>, Password: </a:t>
            </a:r>
            <a:r>
              <a:rPr lang="en-US" dirty="0" err="1" smtClean="0"/>
              <a:t>cbw</a:t>
            </a:r>
            <a:endParaRPr lang="en-US" dirty="0" smtClean="0"/>
          </a:p>
          <a:p>
            <a:r>
              <a:rPr lang="en-US" dirty="0" smtClean="0"/>
              <a:t>Weak passwords enable </a:t>
            </a:r>
            <a:r>
              <a:rPr lang="en-US" dirty="0" smtClean="0">
                <a:solidFill>
                  <a:schemeClr val="accent1"/>
                </a:solidFill>
              </a:rPr>
              <a:t>dictionary attacks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1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812" y="5090614"/>
            <a:ext cx="8229600" cy="1173708"/>
          </a:xfrm>
        </p:spPr>
        <p:txBody>
          <a:bodyPr/>
          <a:lstStyle/>
          <a:p>
            <a:r>
              <a:rPr lang="en-US" dirty="0" smtClean="0"/>
              <a:t>Common for 60-70% of hashed passwords to be cracked in &lt;24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2050" name="Picture 2" descr="D:\Pictures\soft-scraps icons\Book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12" y="1417826"/>
            <a:ext cx="930085" cy="93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Pictures\soft-scraps icons\Address Book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12" y="3218835"/>
            <a:ext cx="930085" cy="93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6278" y="2263489"/>
            <a:ext cx="12551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English</a:t>
            </a:r>
          </a:p>
          <a:p>
            <a:pPr algn="ctr"/>
            <a:r>
              <a:rPr lang="en-US" sz="2000" dirty="0" smtClean="0"/>
              <a:t>Dictionary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97237" y="4140058"/>
            <a:ext cx="12732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Common</a:t>
            </a:r>
          </a:p>
          <a:p>
            <a:pPr algn="ctr"/>
            <a:r>
              <a:rPr lang="en-US" sz="2000" dirty="0" smtClean="0"/>
              <a:t>Passwords</a:t>
            </a:r>
            <a:endParaRPr lang="en-US" sz="2000" dirty="0"/>
          </a:p>
        </p:txBody>
      </p:sp>
      <p:sp>
        <p:nvSpPr>
          <p:cNvPr id="10" name="Right Arrow 9"/>
          <p:cNvSpPr/>
          <p:nvPr/>
        </p:nvSpPr>
        <p:spPr>
          <a:xfrm rot="890987">
            <a:off x="1570470" y="1632411"/>
            <a:ext cx="1610436" cy="79187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hash()</a:t>
            </a:r>
            <a:endParaRPr lang="en-US" sz="2000" dirty="0"/>
          </a:p>
        </p:txBody>
      </p:sp>
      <p:sp>
        <p:nvSpPr>
          <p:cNvPr id="11" name="Right Arrow 10"/>
          <p:cNvSpPr/>
          <p:nvPr/>
        </p:nvSpPr>
        <p:spPr>
          <a:xfrm rot="20884617">
            <a:off x="1570471" y="3198208"/>
            <a:ext cx="1610436" cy="79187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hash()</a:t>
            </a:r>
            <a:endParaRPr lang="en-US" sz="2000" dirty="0"/>
          </a:p>
        </p:txBody>
      </p:sp>
      <p:sp>
        <p:nvSpPr>
          <p:cNvPr id="7" name="Vertical Scroll 6"/>
          <p:cNvSpPr/>
          <p:nvPr/>
        </p:nvSpPr>
        <p:spPr>
          <a:xfrm>
            <a:off x="3370999" y="1742836"/>
            <a:ext cx="1733266" cy="2251881"/>
          </a:xfrm>
          <a:prstGeom prst="verticalScroll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List of possible password hashes</a:t>
            </a:r>
            <a:endParaRPr lang="en-US" sz="2000" dirty="0"/>
          </a:p>
        </p:txBody>
      </p:sp>
      <p:sp>
        <p:nvSpPr>
          <p:cNvPr id="8" name="Folded Corner 7"/>
          <p:cNvSpPr/>
          <p:nvPr/>
        </p:nvSpPr>
        <p:spPr>
          <a:xfrm>
            <a:off x="6557752" y="2030934"/>
            <a:ext cx="1528549" cy="167568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hashed_</a:t>
            </a:r>
          </a:p>
          <a:p>
            <a:pPr algn="ctr"/>
            <a:r>
              <a:rPr lang="en-US" sz="2000" dirty="0" smtClean="0"/>
              <a:t>password.txt</a:t>
            </a:r>
            <a:endParaRPr lang="en-US" sz="2000" dirty="0"/>
          </a:p>
        </p:txBody>
      </p:sp>
      <p:sp>
        <p:nvSpPr>
          <p:cNvPr id="12" name="Left-Right Arrow 11"/>
          <p:cNvSpPr/>
          <p:nvPr/>
        </p:nvSpPr>
        <p:spPr>
          <a:xfrm>
            <a:off x="5029200" y="2517607"/>
            <a:ext cx="1364778" cy="702338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D:\Classes\CS 4700\assets\devil-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189" y="1149097"/>
            <a:ext cx="1368510" cy="1368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46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animBg="1"/>
      <p:bldP spid="11" grpId="0" animBg="1"/>
      <p:bldP spid="7" grpId="0" animBg="1"/>
      <p:bldP spid="8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848" y="232012"/>
            <a:ext cx="8229600" cy="1143000"/>
          </a:xfrm>
        </p:spPr>
        <p:txBody>
          <a:bodyPr/>
          <a:lstStyle/>
          <a:p>
            <a:r>
              <a:rPr lang="en-US" dirty="0" smtClean="0"/>
              <a:t>Hardening Password Hashes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836" y="1533643"/>
            <a:ext cx="8734568" cy="5044578"/>
          </a:xfrm>
        </p:spPr>
        <p:txBody>
          <a:bodyPr/>
          <a:lstStyle/>
          <a:p>
            <a:r>
              <a:rPr lang="en-US" dirty="0" smtClean="0"/>
              <a:t>Key problem: cryptographic hashes are deterministic</a:t>
            </a:r>
          </a:p>
          <a:p>
            <a:pPr lvl="1"/>
            <a:r>
              <a:rPr lang="en-US" dirty="0" smtClean="0"/>
              <a:t>hash(‘p4ssw0rd’) = hash(‘p4ssw0rd’)</a:t>
            </a:r>
          </a:p>
          <a:p>
            <a:pPr lvl="1"/>
            <a:r>
              <a:rPr lang="en-US" dirty="0" smtClean="0"/>
              <a:t>This enables attackers to build lists of hashes</a:t>
            </a:r>
          </a:p>
          <a:p>
            <a:r>
              <a:rPr lang="en-US" dirty="0" smtClean="0"/>
              <a:t>Solution: make each password hash unique</a:t>
            </a:r>
          </a:p>
          <a:p>
            <a:pPr lvl="1"/>
            <a:r>
              <a:rPr lang="en-US" dirty="0" smtClean="0"/>
              <a:t>Add a </a:t>
            </a:r>
            <a:r>
              <a:rPr lang="en-US" dirty="0" smtClean="0">
                <a:solidFill>
                  <a:schemeClr val="accent1"/>
                </a:solidFill>
              </a:rPr>
              <a:t>salt</a:t>
            </a:r>
            <a:r>
              <a:rPr lang="en-US" dirty="0" smtClean="0"/>
              <a:t> to each password before hashing</a:t>
            </a:r>
          </a:p>
          <a:p>
            <a:pPr lvl="1"/>
            <a:r>
              <a:rPr lang="en-US" dirty="0" smtClean="0"/>
              <a:t>hash(salt + password) = password hash</a:t>
            </a:r>
          </a:p>
          <a:p>
            <a:pPr lvl="1"/>
            <a:r>
              <a:rPr lang="en-US" dirty="0" smtClean="0"/>
              <a:t>Each user has a unique, random salt</a:t>
            </a:r>
          </a:p>
          <a:p>
            <a:pPr lvl="1"/>
            <a:r>
              <a:rPr lang="en-US" dirty="0" smtClean="0"/>
              <a:t>Salts can be stores in plain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692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848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Salted Hashes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34620" y="4053384"/>
            <a:ext cx="7601803" cy="2456597"/>
            <a:chOff x="907576" y="4135272"/>
            <a:chExt cx="7233314" cy="2456597"/>
          </a:xfrm>
        </p:grpSpPr>
        <p:sp>
          <p:nvSpPr>
            <p:cNvPr id="6" name="Rectangle 5"/>
            <p:cNvSpPr/>
            <p:nvPr/>
          </p:nvSpPr>
          <p:spPr>
            <a:xfrm>
              <a:off x="907576" y="4653887"/>
              <a:ext cx="7233314" cy="19379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tabLst>
                  <a:tab pos="1541463" algn="l"/>
                  <a:tab pos="2339975" algn="l"/>
                </a:tabLst>
              </a:pPr>
              <a:r>
                <a:rPr lang="en-US" sz="2400" dirty="0" err="1" smtClean="0"/>
                <a:t>cbw</a:t>
              </a:r>
              <a:r>
                <a:rPr lang="en-US" sz="2400" dirty="0"/>
                <a:t>	a</a:t>
              </a:r>
              <a:r>
                <a:rPr lang="en-US" sz="2400" dirty="0" smtClean="0"/>
                <a:t>8</a:t>
              </a:r>
              <a:r>
                <a:rPr lang="en-US" sz="2400" dirty="0"/>
                <a:t>	</a:t>
              </a:r>
              <a:r>
                <a:rPr lang="en-US" sz="2400" dirty="0" smtClean="0"/>
                <a:t>af19c842f0c781ad726de7aba439b033</a:t>
              </a:r>
            </a:p>
            <a:p>
              <a:pPr>
                <a:tabLst>
                  <a:tab pos="1541463" algn="l"/>
                  <a:tab pos="2339975" algn="l"/>
                </a:tabLst>
              </a:pPr>
              <a:r>
                <a:rPr lang="en-US" sz="2400" dirty="0" err="1" smtClean="0"/>
                <a:t>sandi</a:t>
              </a:r>
              <a:r>
                <a:rPr lang="en-US" sz="2400" dirty="0"/>
                <a:t>	</a:t>
              </a:r>
              <a:r>
                <a:rPr lang="en-US" sz="2400" dirty="0" smtClean="0"/>
                <a:t>0X</a:t>
              </a:r>
              <a:r>
                <a:rPr lang="en-US" sz="2400" dirty="0"/>
                <a:t>	67710c2c2797441efb8501f063d42fb6</a:t>
              </a:r>
              <a:endParaRPr lang="en-US" sz="2400" dirty="0" smtClean="0"/>
            </a:p>
            <a:p>
              <a:pPr>
                <a:tabLst>
                  <a:tab pos="1541463" algn="l"/>
                  <a:tab pos="2339975" algn="l"/>
                </a:tabLst>
              </a:pPr>
              <a:r>
                <a:rPr lang="en-US" sz="2400" dirty="0" err="1" smtClean="0"/>
                <a:t>amislove</a:t>
              </a:r>
              <a:r>
                <a:rPr lang="en-US" sz="2400" dirty="0"/>
                <a:t>	</a:t>
              </a:r>
              <a:r>
                <a:rPr lang="en-US" sz="2400" dirty="0" err="1" smtClean="0"/>
                <a:t>hz</a:t>
              </a:r>
              <a:r>
                <a:rPr lang="en-US" sz="2400" dirty="0"/>
                <a:t>	9d03e1f28d39ab373c59c7bb338d0095</a:t>
              </a:r>
              <a:endParaRPr lang="en-US" sz="2400" dirty="0" smtClean="0"/>
            </a:p>
            <a:p>
              <a:pPr>
                <a:tabLst>
                  <a:tab pos="1541463" algn="l"/>
                  <a:tab pos="2339975" algn="l"/>
                </a:tabLst>
              </a:pPr>
              <a:r>
                <a:rPr lang="en-US" sz="2400" dirty="0" smtClean="0"/>
                <a:t>bob</a:t>
              </a:r>
              <a:r>
                <a:rPr lang="en-US" sz="2400" dirty="0"/>
                <a:t>	</a:t>
              </a:r>
              <a:r>
                <a:rPr lang="en-US" sz="2400" dirty="0" smtClean="0"/>
                <a:t>K@</a:t>
              </a:r>
              <a:r>
                <a:rPr lang="en-US" sz="2400" dirty="0"/>
                <a:t>	479a6d9e59707af4bb2c618fed89c245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907576" y="4135272"/>
              <a:ext cx="7233314" cy="51861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hashed_and_salted_password.txt</a:t>
              </a:r>
              <a:endParaRPr lang="en-US" sz="2400" b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18865" y="1282889"/>
            <a:ext cx="7233314" cy="2456597"/>
            <a:chOff x="907576" y="4135272"/>
            <a:chExt cx="7233314" cy="2456597"/>
          </a:xfrm>
        </p:grpSpPr>
        <p:sp>
          <p:nvSpPr>
            <p:cNvPr id="10" name="Rectangle 9"/>
            <p:cNvSpPr/>
            <p:nvPr/>
          </p:nvSpPr>
          <p:spPr>
            <a:xfrm>
              <a:off x="907576" y="4653887"/>
              <a:ext cx="7233314" cy="19379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tabLst>
                  <a:tab pos="1541463" algn="l"/>
                </a:tabLst>
              </a:pPr>
              <a:r>
                <a:rPr lang="en-US" sz="2400" dirty="0" err="1" smtClean="0"/>
                <a:t>cbw</a:t>
              </a:r>
              <a:r>
                <a:rPr lang="en-US" sz="2400" dirty="0"/>
                <a:t>	</a:t>
              </a:r>
              <a:r>
                <a:rPr lang="en-US" sz="2400" dirty="0" smtClean="0"/>
                <a:t>2a9d119df47ff993b662a8ef36f9ea20</a:t>
              </a:r>
            </a:p>
            <a:p>
              <a:pPr>
                <a:tabLst>
                  <a:tab pos="1541463" algn="l"/>
                </a:tabLst>
              </a:pPr>
              <a:r>
                <a:rPr lang="en-US" sz="2400" dirty="0" err="1" smtClean="0"/>
                <a:t>sandi</a:t>
              </a:r>
              <a:r>
                <a:rPr lang="en-US" sz="2400" dirty="0"/>
                <a:t>	23eb06699da16a3ee5003e5f4636e79f</a:t>
              </a:r>
              <a:endParaRPr lang="en-US" sz="2400" dirty="0" smtClean="0"/>
            </a:p>
            <a:p>
              <a:pPr>
                <a:tabLst>
                  <a:tab pos="1541463" algn="l"/>
                </a:tabLst>
              </a:pPr>
              <a:r>
                <a:rPr lang="en-US" sz="2400" dirty="0" err="1" smtClean="0"/>
                <a:t>amislove</a:t>
              </a:r>
              <a:r>
                <a:rPr lang="en-US" sz="2400" dirty="0"/>
                <a:t>	</a:t>
              </a:r>
              <a:r>
                <a:rPr lang="en-US" sz="2400" dirty="0" smtClean="0"/>
                <a:t>98bd0ebb3c3ec3fbe21269a8d840127c</a:t>
              </a:r>
            </a:p>
            <a:p>
              <a:pPr>
                <a:tabLst>
                  <a:tab pos="1541463" algn="l"/>
                </a:tabLst>
              </a:pPr>
              <a:r>
                <a:rPr lang="en-US" sz="2400" dirty="0" smtClean="0"/>
                <a:t>bob</a:t>
              </a:r>
              <a:r>
                <a:rPr lang="en-US" sz="2400" dirty="0"/>
                <a:t>	</a:t>
              </a:r>
              <a:r>
                <a:rPr lang="en-US" sz="2400" dirty="0" smtClean="0"/>
                <a:t>e91e6348157868de9dd8b25c81aebfb9</a:t>
              </a:r>
              <a:endParaRPr lang="en-US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07576" y="4135272"/>
              <a:ext cx="7233314" cy="51861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hashed_password.txt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1439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Storage on Linux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11540" y="4094329"/>
            <a:ext cx="8707272" cy="2456597"/>
            <a:chOff x="907576" y="4135272"/>
            <a:chExt cx="7233314" cy="2456597"/>
          </a:xfrm>
        </p:grpSpPr>
        <p:sp>
          <p:nvSpPr>
            <p:cNvPr id="6" name="Rectangle 5"/>
            <p:cNvSpPr/>
            <p:nvPr/>
          </p:nvSpPr>
          <p:spPr>
            <a:xfrm>
              <a:off x="907576" y="4653887"/>
              <a:ext cx="7233314" cy="19379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tabLst>
                  <a:tab pos="1541463" algn="l"/>
                </a:tabLst>
              </a:pPr>
              <a:r>
                <a:rPr lang="en-US" sz="2400" i="1" dirty="0" err="1" smtClean="0"/>
                <a:t>username:password:last:may:must:warn:expire:disable:reserved</a:t>
              </a:r>
              <a:endParaRPr lang="en-US" sz="2400" i="1" dirty="0" smtClean="0"/>
            </a:p>
            <a:p>
              <a:pPr>
                <a:tabLst>
                  <a:tab pos="1541463" algn="l"/>
                </a:tabLst>
              </a:pPr>
              <a:endParaRPr lang="en-US" sz="2400" dirty="0"/>
            </a:p>
            <a:p>
              <a:pPr>
                <a:tabLst>
                  <a:tab pos="1541463" algn="l"/>
                </a:tabLst>
              </a:pPr>
              <a:r>
                <a:rPr lang="en-US" sz="2400" dirty="0" smtClean="0"/>
                <a:t>cbw:a8ge08pfz4wuk:9479:0:10000::::</a:t>
              </a:r>
            </a:p>
            <a:p>
              <a:pPr>
                <a:tabLst>
                  <a:tab pos="1541463" algn="l"/>
                </a:tabLst>
              </a:pPr>
              <a:r>
                <a:rPr lang="en-US" sz="2400" dirty="0" smtClean="0"/>
                <a:t>amislove:hz560s9vnalh1:8172:0:10000::::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907576" y="4135272"/>
              <a:ext cx="7233314" cy="51861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/</a:t>
              </a:r>
              <a:r>
                <a:rPr lang="en-US" sz="2400" b="1" dirty="0" err="1" smtClean="0"/>
                <a:t>etc</a:t>
              </a:r>
              <a:r>
                <a:rPr lang="en-US" sz="2400" b="1" dirty="0" smtClean="0"/>
                <a:t>/shadow</a:t>
              </a:r>
              <a:endParaRPr lang="en-US" sz="24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57451" y="1405719"/>
            <a:ext cx="7656394" cy="2456597"/>
            <a:chOff x="907576" y="4135272"/>
            <a:chExt cx="7233314" cy="2456597"/>
          </a:xfrm>
        </p:grpSpPr>
        <p:sp>
          <p:nvSpPr>
            <p:cNvPr id="9" name="Rectangle 8"/>
            <p:cNvSpPr/>
            <p:nvPr/>
          </p:nvSpPr>
          <p:spPr>
            <a:xfrm>
              <a:off x="907576" y="4653887"/>
              <a:ext cx="7233314" cy="19379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tabLst>
                  <a:tab pos="1541463" algn="l"/>
                </a:tabLst>
              </a:pPr>
              <a:r>
                <a:rPr lang="en-US" sz="2400" i="1" dirty="0" err="1" smtClean="0"/>
                <a:t>username:x:UID:GID:full_name:home_directory:shell</a:t>
              </a:r>
              <a:endParaRPr lang="en-US" sz="2400" i="1" dirty="0" smtClean="0"/>
            </a:p>
            <a:p>
              <a:pPr>
                <a:tabLst>
                  <a:tab pos="1541463" algn="l"/>
                </a:tabLst>
              </a:pPr>
              <a:endParaRPr lang="en-US" sz="2400" i="1" dirty="0"/>
            </a:p>
            <a:p>
              <a:pPr>
                <a:tabLst>
                  <a:tab pos="1541463" algn="l"/>
                </a:tabLst>
              </a:pPr>
              <a:r>
                <a:rPr lang="en-US" sz="2400" dirty="0" smtClean="0"/>
                <a:t>cbw:x:1001:1000:Christo Wilson:/home/</a:t>
              </a:r>
              <a:r>
                <a:rPr lang="en-US" sz="2400" dirty="0" err="1" smtClean="0"/>
                <a:t>cbw</a:t>
              </a:r>
              <a:r>
                <a:rPr lang="en-US" sz="2400" dirty="0" smtClean="0"/>
                <a:t>/:/bin/bash</a:t>
              </a:r>
            </a:p>
            <a:p>
              <a:pPr>
                <a:tabLst>
                  <a:tab pos="1541463" algn="l"/>
                </a:tabLst>
              </a:pPr>
              <a:r>
                <a:rPr lang="en-US" sz="2400" dirty="0" smtClean="0"/>
                <a:t>amislove:1002:2000:Alan </a:t>
              </a:r>
              <a:r>
                <a:rPr lang="en-US" sz="2400" dirty="0" err="1" smtClean="0"/>
                <a:t>Mislove</a:t>
              </a:r>
              <a:r>
                <a:rPr lang="en-US" sz="2400" dirty="0" smtClean="0"/>
                <a:t>:/home/</a:t>
              </a:r>
              <a:r>
                <a:rPr lang="en-US" sz="2400" dirty="0" err="1" smtClean="0"/>
                <a:t>amislove</a:t>
              </a:r>
              <a:r>
                <a:rPr lang="en-US" sz="2400" dirty="0" smtClean="0"/>
                <a:t>/:/bin/</a:t>
              </a:r>
              <a:r>
                <a:rPr lang="en-US" sz="2400" dirty="0" err="1" smtClean="0"/>
                <a:t>sh</a:t>
              </a:r>
              <a:endParaRPr lang="en-US" sz="2400" dirty="0" smtClean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907576" y="4135272"/>
              <a:ext cx="7233314" cy="51861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/</a:t>
              </a:r>
              <a:r>
                <a:rPr lang="en-US" sz="2400" b="1" dirty="0" err="1" smtClean="0"/>
                <a:t>etc</a:t>
              </a:r>
              <a:r>
                <a:rPr lang="en-US" sz="2400" b="1" dirty="0" smtClean="0"/>
                <a:t>/</a:t>
              </a:r>
              <a:r>
                <a:rPr lang="en-US" sz="2400" b="1" dirty="0" err="1" smtClean="0"/>
                <a:t>passwd</a:t>
              </a:r>
              <a:endParaRPr lang="en-US" sz="2400" b="1" dirty="0"/>
            </a:p>
          </p:txBody>
        </p:sp>
      </p:grpSp>
      <p:sp>
        <p:nvSpPr>
          <p:cNvPr id="14" name="Rectangular Callout 13"/>
          <p:cNvSpPr/>
          <p:nvPr/>
        </p:nvSpPr>
        <p:spPr>
          <a:xfrm>
            <a:off x="81887" y="3985147"/>
            <a:ext cx="2781642" cy="907247"/>
          </a:xfrm>
          <a:prstGeom prst="wedgeRectCallout">
            <a:avLst>
              <a:gd name="adj1" fmla="val -15387"/>
              <a:gd name="adj2" fmla="val 13054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First two characters are the salt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441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eft-Right Arrow 32"/>
          <p:cNvSpPr/>
          <p:nvPr/>
        </p:nvSpPr>
        <p:spPr>
          <a:xfrm>
            <a:off x="6146434" y="4951019"/>
            <a:ext cx="1067216" cy="702338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256" y="0"/>
            <a:ext cx="8229600" cy="1143000"/>
          </a:xfrm>
        </p:spPr>
        <p:txBody>
          <a:bodyPr/>
          <a:lstStyle/>
          <a:p>
            <a:r>
              <a:rPr lang="en-US" dirty="0" smtClean="0"/>
              <a:t>Attacking Salted Passwords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2050" name="Picture 2" descr="D:\Pictures\soft-scraps icons\Book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76" y="1904999"/>
            <a:ext cx="930085" cy="93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Pictures\soft-scraps icons\Address Book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67" y="2242640"/>
            <a:ext cx="930085" cy="93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ight Arrow 9"/>
          <p:cNvSpPr/>
          <p:nvPr/>
        </p:nvSpPr>
        <p:spPr>
          <a:xfrm>
            <a:off x="1691428" y="2119585"/>
            <a:ext cx="1610436" cy="79187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hash()</a:t>
            </a:r>
            <a:endParaRPr lang="en-US" sz="2000" dirty="0"/>
          </a:p>
        </p:txBody>
      </p:sp>
      <p:sp>
        <p:nvSpPr>
          <p:cNvPr id="7" name="Vertical Scroll 6"/>
          <p:cNvSpPr/>
          <p:nvPr/>
        </p:nvSpPr>
        <p:spPr>
          <a:xfrm>
            <a:off x="3491957" y="1636271"/>
            <a:ext cx="1733266" cy="1851311"/>
          </a:xfrm>
          <a:prstGeom prst="verticalScroll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List of possible password hashes</a:t>
            </a:r>
            <a:endParaRPr lang="en-US" sz="2000" dirty="0"/>
          </a:p>
        </p:txBody>
      </p:sp>
      <p:sp>
        <p:nvSpPr>
          <p:cNvPr id="8" name="Folded Corner 7"/>
          <p:cNvSpPr/>
          <p:nvPr/>
        </p:nvSpPr>
        <p:spPr>
          <a:xfrm>
            <a:off x="6678710" y="1943120"/>
            <a:ext cx="1528549" cy="13664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2000" dirty="0" smtClean="0"/>
              <a:t>hashed_</a:t>
            </a:r>
          </a:p>
          <a:p>
            <a:pPr algn="ctr"/>
            <a:r>
              <a:rPr lang="en-US" sz="2000" dirty="0" err="1" smtClean="0"/>
              <a:t>and_salted</a:t>
            </a:r>
            <a:r>
              <a:rPr lang="en-US" sz="2000" dirty="0" smtClean="0"/>
              <a:t>_</a:t>
            </a:r>
          </a:p>
          <a:p>
            <a:pPr algn="ctr"/>
            <a:r>
              <a:rPr lang="en-US" sz="2000" dirty="0" smtClean="0"/>
              <a:t>password.txt</a:t>
            </a:r>
            <a:endParaRPr lang="en-US" sz="2000" dirty="0"/>
          </a:p>
        </p:txBody>
      </p:sp>
      <p:sp>
        <p:nvSpPr>
          <p:cNvPr id="12" name="Left-Right Arrow 11"/>
          <p:cNvSpPr/>
          <p:nvPr/>
        </p:nvSpPr>
        <p:spPr>
          <a:xfrm>
            <a:off x="5150158" y="2210758"/>
            <a:ext cx="1364778" cy="702338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D:\Classes\CS 4700\assets\devil-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145" y="1296814"/>
            <a:ext cx="1150145" cy="1150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Multiply 15"/>
          <p:cNvSpPr/>
          <p:nvPr/>
        </p:nvSpPr>
        <p:spPr>
          <a:xfrm>
            <a:off x="5154271" y="1902285"/>
            <a:ext cx="1360665" cy="1360665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ular Callout 16"/>
          <p:cNvSpPr/>
          <p:nvPr/>
        </p:nvSpPr>
        <p:spPr>
          <a:xfrm>
            <a:off x="5505832" y="1017087"/>
            <a:ext cx="1861457" cy="559455"/>
          </a:xfrm>
          <a:prstGeom prst="wedgeRectCallout">
            <a:avLst>
              <a:gd name="adj1" fmla="val -30106"/>
              <a:gd name="adj2" fmla="val 144081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 matches</a:t>
            </a:r>
            <a:endParaRPr lang="en-US" sz="2400" dirty="0"/>
          </a:p>
        </p:txBody>
      </p:sp>
      <p:pic>
        <p:nvPicPr>
          <p:cNvPr id="18" name="Picture 2" descr="D:\Pictures\soft-scraps icons\Book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2" y="5444306"/>
            <a:ext cx="930085" cy="93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D:\Pictures\soft-scraps icons\Address Book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763" y="5781947"/>
            <a:ext cx="930085" cy="93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ight Arrow 19"/>
          <p:cNvSpPr/>
          <p:nvPr/>
        </p:nvSpPr>
        <p:spPr>
          <a:xfrm>
            <a:off x="2086764" y="4906249"/>
            <a:ext cx="2430200" cy="79187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hash(‘a8’ + word)</a:t>
            </a:r>
            <a:endParaRPr lang="en-US" sz="2000" dirty="0"/>
          </a:p>
        </p:txBody>
      </p:sp>
      <p:sp>
        <p:nvSpPr>
          <p:cNvPr id="24" name="Vertical Scroll 23"/>
          <p:cNvSpPr/>
          <p:nvPr/>
        </p:nvSpPr>
        <p:spPr>
          <a:xfrm>
            <a:off x="4516964" y="4225733"/>
            <a:ext cx="1733266" cy="2147344"/>
          </a:xfrm>
          <a:prstGeom prst="verticalScroll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List of possible password hashes w/ salt </a:t>
            </a:r>
            <a:r>
              <a:rPr lang="en-US" sz="2000" i="1" dirty="0" smtClean="0"/>
              <a:t>a8</a:t>
            </a:r>
            <a:endParaRPr lang="en-US" sz="2000" i="1" dirty="0"/>
          </a:p>
        </p:txBody>
      </p:sp>
      <p:sp>
        <p:nvSpPr>
          <p:cNvPr id="25" name="Vertical Scroll 24"/>
          <p:cNvSpPr/>
          <p:nvPr/>
        </p:nvSpPr>
        <p:spPr>
          <a:xfrm>
            <a:off x="4781670" y="4479592"/>
            <a:ext cx="1733266" cy="2147344"/>
          </a:xfrm>
          <a:prstGeom prst="verticalScroll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List of possible password hashes w/ salt </a:t>
            </a:r>
            <a:r>
              <a:rPr lang="en-US" sz="2000" i="1" dirty="0" smtClean="0"/>
              <a:t>0X</a:t>
            </a:r>
            <a:endParaRPr lang="en-US" sz="2000" i="1" dirty="0"/>
          </a:p>
        </p:txBody>
      </p:sp>
      <p:sp>
        <p:nvSpPr>
          <p:cNvPr id="28" name="Folded Corner 27"/>
          <p:cNvSpPr/>
          <p:nvPr/>
        </p:nvSpPr>
        <p:spPr>
          <a:xfrm>
            <a:off x="248576" y="3583117"/>
            <a:ext cx="1702037" cy="166009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>
              <a:tabLst>
                <a:tab pos="1084263" algn="l"/>
              </a:tabLst>
            </a:pPr>
            <a:r>
              <a:rPr lang="en-US" sz="2000" dirty="0" err="1"/>
              <a:t>cbw</a:t>
            </a:r>
            <a:r>
              <a:rPr lang="en-US" sz="2000" dirty="0"/>
              <a:t>	</a:t>
            </a:r>
            <a:r>
              <a:rPr lang="en-US" sz="2000" dirty="0" smtClean="0"/>
              <a:t>a8</a:t>
            </a:r>
            <a:endParaRPr lang="en-US" sz="2000" dirty="0"/>
          </a:p>
          <a:p>
            <a:pPr>
              <a:tabLst>
                <a:tab pos="1084263" algn="l"/>
              </a:tabLst>
            </a:pPr>
            <a:r>
              <a:rPr lang="en-US" sz="2000" dirty="0" err="1"/>
              <a:t>sandi</a:t>
            </a:r>
            <a:r>
              <a:rPr lang="en-US" sz="2000" dirty="0"/>
              <a:t>	</a:t>
            </a:r>
            <a:r>
              <a:rPr lang="en-US" sz="2000" dirty="0" smtClean="0"/>
              <a:t>0X</a:t>
            </a:r>
            <a:endParaRPr lang="en-US" sz="2000" dirty="0"/>
          </a:p>
          <a:p>
            <a:pPr>
              <a:tabLst>
                <a:tab pos="1084263" algn="l"/>
              </a:tabLst>
            </a:pPr>
            <a:r>
              <a:rPr lang="en-US" sz="2000" dirty="0" err="1"/>
              <a:t>amislove</a:t>
            </a:r>
            <a:r>
              <a:rPr lang="en-US" sz="2000" dirty="0"/>
              <a:t>	</a:t>
            </a:r>
            <a:r>
              <a:rPr lang="en-US" sz="2000" dirty="0" err="1" smtClean="0"/>
              <a:t>hz</a:t>
            </a:r>
            <a:endParaRPr lang="en-US" sz="2000" dirty="0"/>
          </a:p>
          <a:p>
            <a:pPr>
              <a:tabLst>
                <a:tab pos="1084263" algn="l"/>
              </a:tabLst>
            </a:pPr>
            <a:r>
              <a:rPr lang="en-US" sz="2000" dirty="0"/>
              <a:t>bob	K</a:t>
            </a:r>
            <a:r>
              <a:rPr lang="en-US" sz="2000" dirty="0" smtClean="0"/>
              <a:t>@</a:t>
            </a:r>
            <a:endParaRPr lang="en-US" sz="2000" dirty="0"/>
          </a:p>
        </p:txBody>
      </p:sp>
      <p:sp>
        <p:nvSpPr>
          <p:cNvPr id="30" name="Right Arrow 29"/>
          <p:cNvSpPr/>
          <p:nvPr/>
        </p:nvSpPr>
        <p:spPr>
          <a:xfrm>
            <a:off x="2239164" y="5048366"/>
            <a:ext cx="2430200" cy="791879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hash(‘0X’ + word)</a:t>
            </a:r>
            <a:endParaRPr lang="en-US" sz="2000" dirty="0"/>
          </a:p>
        </p:txBody>
      </p:sp>
      <p:sp>
        <p:nvSpPr>
          <p:cNvPr id="31" name="Folded Corner 30"/>
          <p:cNvSpPr/>
          <p:nvPr/>
        </p:nvSpPr>
        <p:spPr>
          <a:xfrm>
            <a:off x="7299051" y="4969121"/>
            <a:ext cx="1469636" cy="666133"/>
          </a:xfrm>
          <a:prstGeom prst="foldedCorner">
            <a:avLst>
              <a:gd name="adj" fmla="val 269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>
              <a:tabLst>
                <a:tab pos="744538" algn="l"/>
              </a:tabLst>
            </a:pPr>
            <a:r>
              <a:rPr lang="en-US" sz="2000" dirty="0" err="1"/>
              <a:t>cbw</a:t>
            </a:r>
            <a:r>
              <a:rPr lang="en-US" sz="2000" dirty="0"/>
              <a:t>	</a:t>
            </a:r>
            <a:r>
              <a:rPr lang="en-US" sz="2000" dirty="0" smtClean="0"/>
              <a:t>XXXX</a:t>
            </a:r>
          </a:p>
        </p:txBody>
      </p:sp>
      <p:sp>
        <p:nvSpPr>
          <p:cNvPr id="32" name="Folded Corner 31"/>
          <p:cNvSpPr/>
          <p:nvPr/>
        </p:nvSpPr>
        <p:spPr>
          <a:xfrm>
            <a:off x="7531062" y="5111238"/>
            <a:ext cx="1469636" cy="666133"/>
          </a:xfrm>
          <a:prstGeom prst="foldedCorner">
            <a:avLst>
              <a:gd name="adj" fmla="val 2691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>
              <a:tabLst>
                <a:tab pos="744538" algn="l"/>
              </a:tabLst>
            </a:pPr>
            <a:r>
              <a:rPr lang="en-US" sz="2000" dirty="0" err="1" smtClean="0"/>
              <a:t>sandi</a:t>
            </a:r>
            <a:r>
              <a:rPr lang="en-US" sz="2000" dirty="0" smtClean="0"/>
              <a:t>	YYYY</a:t>
            </a:r>
          </a:p>
        </p:txBody>
      </p:sp>
      <p:sp>
        <p:nvSpPr>
          <p:cNvPr id="34" name="Left-Right Arrow 33"/>
          <p:cNvSpPr/>
          <p:nvPr/>
        </p:nvSpPr>
        <p:spPr>
          <a:xfrm>
            <a:off x="6382592" y="5103419"/>
            <a:ext cx="1067216" cy="702338"/>
          </a:xfrm>
          <a:prstGeom prst="left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5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8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1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4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8" grpId="0" animBg="1"/>
      <p:bldP spid="12" grpId="0" animBg="1"/>
      <p:bldP spid="16" grpId="0" animBg="1"/>
      <p:bldP spid="17" grpId="0" animBg="1"/>
      <p:bldP spid="20" grpId="0" animBg="1"/>
      <p:bldP spid="20" grpId="1" animBg="1"/>
      <p:bldP spid="24" grpId="0" animBg="1"/>
      <p:bldP spid="24" grpId="1" animBg="1"/>
      <p:bldP spid="25" grpId="0" animBg="1"/>
      <p:bldP spid="28" grpId="0" animBg="1"/>
      <p:bldP spid="30" grpId="0" animBg="1"/>
      <p:bldP spid="31" grpId="0" animBg="1"/>
      <p:bldP spid="31" grpId="1" animBg="1"/>
      <p:bldP spid="32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Hashed Passwords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3555"/>
          </a:xfrm>
        </p:spPr>
        <p:txBody>
          <a:bodyPr>
            <a:normAutofit/>
          </a:bodyPr>
          <a:lstStyle/>
          <a:p>
            <a:r>
              <a:rPr lang="en-US" b="1" dirty="0" smtClean="0"/>
              <a:t>Stored passwords should always be salted</a:t>
            </a:r>
          </a:p>
          <a:p>
            <a:pPr lvl="1"/>
            <a:r>
              <a:rPr lang="en-US" dirty="0" smtClean="0"/>
              <a:t>Forces the attacker to brute-force each password individually</a:t>
            </a:r>
          </a:p>
          <a:p>
            <a:r>
              <a:rPr lang="en-US" dirty="0" smtClean="0"/>
              <a:t>Problem: it is now possible to compute cryptographic hashes very quickly</a:t>
            </a:r>
          </a:p>
          <a:p>
            <a:pPr lvl="1"/>
            <a:r>
              <a:rPr lang="en-US" dirty="0" smtClean="0"/>
              <a:t>GPU computing: hundreds of small CPU cores</a:t>
            </a:r>
          </a:p>
          <a:p>
            <a:pPr lvl="1"/>
            <a:r>
              <a:rPr lang="en-US" dirty="0" err="1" smtClean="0"/>
              <a:t>nVidia</a:t>
            </a:r>
            <a:r>
              <a:rPr lang="en-US" dirty="0" smtClean="0"/>
              <a:t> GeForce GTX Titan Z: 5,760 cores</a:t>
            </a:r>
          </a:p>
          <a:p>
            <a:pPr lvl="1"/>
            <a:r>
              <a:rPr lang="en-US" dirty="0" smtClean="0"/>
              <a:t>GPUs can be rented from the cloud very cheaply</a:t>
            </a:r>
          </a:p>
          <a:p>
            <a:pPr lvl="2"/>
            <a:r>
              <a:rPr lang="en-US" dirty="0" smtClean="0"/>
              <a:t>2x GPUs for $0.65 per hour (2014 prices)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84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Hashing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6" y="1600200"/>
            <a:ext cx="9144000" cy="5073555"/>
          </a:xfrm>
        </p:spPr>
        <p:txBody>
          <a:bodyPr/>
          <a:lstStyle/>
          <a:p>
            <a:r>
              <a:rPr lang="en-US" dirty="0" smtClean="0"/>
              <a:t>A modern x86 server can hash all possible 6 character long passwords in 3.5 hours</a:t>
            </a:r>
          </a:p>
          <a:p>
            <a:pPr lvl="1"/>
            <a:r>
              <a:rPr lang="en-US" dirty="0" smtClean="0"/>
              <a:t>Upper and lowercase letters, numbers, symbols</a:t>
            </a:r>
          </a:p>
          <a:p>
            <a:pPr lvl="1"/>
            <a:r>
              <a:rPr lang="en-US" dirty="0" smtClean="0"/>
              <a:t>(26+26+10+32)</a:t>
            </a:r>
            <a:r>
              <a:rPr lang="en-US" baseline="30000" dirty="0" smtClean="0"/>
              <a:t>6</a:t>
            </a:r>
            <a:r>
              <a:rPr lang="en-US" dirty="0" smtClean="0"/>
              <a:t> = 690 billion combinations</a:t>
            </a:r>
          </a:p>
          <a:p>
            <a:r>
              <a:rPr lang="en-US" dirty="0" smtClean="0"/>
              <a:t>A modern GPU can do the same thing in 16 minutes</a:t>
            </a:r>
          </a:p>
          <a:p>
            <a:r>
              <a:rPr lang="en-US" dirty="0" smtClean="0"/>
              <a:t>Most users use (slightly permuted) dictionary words, no symbols</a:t>
            </a:r>
          </a:p>
          <a:p>
            <a:pPr lvl="1"/>
            <a:r>
              <a:rPr lang="en-US" dirty="0" smtClean="0"/>
              <a:t>Predictability makes cracking much faster</a:t>
            </a:r>
          </a:p>
          <a:p>
            <a:pPr lvl="1"/>
            <a:r>
              <a:rPr lang="en-US" dirty="0" smtClean="0"/>
              <a:t>Lowercase + numbers </a:t>
            </a:r>
            <a:r>
              <a:rPr lang="en-US" dirty="0" smtClean="0">
                <a:sym typeface="Wingdings" panose="05000000000000000000" pitchFamily="2" charset="2"/>
              </a:rPr>
              <a:t> (26+10)</a:t>
            </a:r>
            <a:r>
              <a:rPr lang="en-US" baseline="30000" dirty="0" smtClean="0">
                <a:sym typeface="Wingdings" panose="05000000000000000000" pitchFamily="2" charset="2"/>
              </a:rPr>
              <a:t>6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= </a:t>
            </a:r>
            <a:r>
              <a:rPr lang="en-US" dirty="0" smtClean="0">
                <a:sym typeface="Wingdings" panose="05000000000000000000" pitchFamily="2" charset="2"/>
              </a:rPr>
              <a:t>2B combinations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63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Hardening Salted Passwords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540" y="1600200"/>
            <a:ext cx="8679976" cy="4991669"/>
          </a:xfrm>
        </p:spPr>
        <p:txBody>
          <a:bodyPr/>
          <a:lstStyle/>
          <a:p>
            <a:r>
              <a:rPr lang="en-US" dirty="0" smtClean="0"/>
              <a:t>Problem: typical hashing algorithms are too fast</a:t>
            </a:r>
          </a:p>
          <a:p>
            <a:pPr lvl="1"/>
            <a:r>
              <a:rPr lang="en-US" dirty="0" smtClean="0"/>
              <a:t>Enables GPUs to brute-force passwords</a:t>
            </a:r>
          </a:p>
          <a:p>
            <a:r>
              <a:rPr lang="en-US" dirty="0" smtClean="0"/>
              <a:t>Solution: use hash functions that are designed to be </a:t>
            </a:r>
            <a:r>
              <a:rPr lang="en-US" b="1" dirty="0" smtClean="0"/>
              <a:t>slow</a:t>
            </a:r>
          </a:p>
          <a:p>
            <a:pPr lvl="1"/>
            <a:r>
              <a:rPr lang="en-US" dirty="0" smtClean="0"/>
              <a:t>Examples: </a:t>
            </a:r>
            <a:r>
              <a:rPr lang="en-US" dirty="0" err="1" smtClean="0"/>
              <a:t>bcrypt</a:t>
            </a:r>
            <a:r>
              <a:rPr lang="en-US" dirty="0" smtClean="0"/>
              <a:t>, </a:t>
            </a:r>
            <a:r>
              <a:rPr lang="en-US" dirty="0" err="1" smtClean="0"/>
              <a:t>scrypt</a:t>
            </a:r>
            <a:r>
              <a:rPr lang="en-US" dirty="0" smtClean="0"/>
              <a:t>, PBKDF2</a:t>
            </a:r>
          </a:p>
          <a:p>
            <a:pPr lvl="1"/>
            <a:r>
              <a:rPr lang="en-US" dirty="0" smtClean="0"/>
              <a:t>These algorithms include a </a:t>
            </a:r>
            <a:r>
              <a:rPr lang="en-US" dirty="0" smtClean="0">
                <a:solidFill>
                  <a:schemeClr val="accent1"/>
                </a:solidFill>
              </a:rPr>
              <a:t>work factor </a:t>
            </a:r>
            <a:r>
              <a:rPr lang="en-US" dirty="0" smtClean="0"/>
              <a:t>that increases the time complexity of the calculation</a:t>
            </a:r>
          </a:p>
          <a:p>
            <a:pPr lvl="1"/>
            <a:r>
              <a:rPr lang="en-US" dirty="0" err="1" smtClean="0"/>
              <a:t>scrypt</a:t>
            </a:r>
            <a:r>
              <a:rPr lang="en-US" dirty="0" smtClean="0"/>
              <a:t> also requires a large amount of memory to compute, further complicating brute-force attacks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53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bcrypt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78976"/>
          </a:xfrm>
        </p:spPr>
        <p:txBody>
          <a:bodyPr/>
          <a:lstStyle/>
          <a:p>
            <a:r>
              <a:rPr lang="en-US" dirty="0" smtClean="0"/>
              <a:t>Python example; install the </a:t>
            </a:r>
            <a:r>
              <a:rPr lang="en-US" i="1" dirty="0" err="1" smtClean="0"/>
              <a:t>bcrypt</a:t>
            </a:r>
            <a:r>
              <a:rPr lang="en-US" dirty="0" smtClean="0"/>
              <a:t> package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0126" y="2632135"/>
            <a:ext cx="8843748" cy="32227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[cbw@ativ9 ~] </a:t>
            </a:r>
            <a:r>
              <a:rPr lang="en-US" dirty="0" smtClean="0">
                <a:latin typeface="Lucida Console" panose="020B0609040504020204" pitchFamily="49" charset="0"/>
              </a:rPr>
              <a:t>python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&gt;&gt;&gt;</a:t>
            </a:r>
            <a:r>
              <a:rPr lang="en-US" dirty="0" smtClean="0">
                <a:latin typeface="Lucida Console" panose="020B0609040504020204" pitchFamily="49" charset="0"/>
              </a:rPr>
              <a:t>	</a:t>
            </a:r>
            <a:r>
              <a:rPr lang="en-US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import</a:t>
            </a:r>
            <a:r>
              <a:rPr lang="en-US" dirty="0" smtClean="0">
                <a:latin typeface="Lucida Console" panose="020B0609040504020204" pitchFamily="49" charset="0"/>
              </a:rPr>
              <a:t> </a:t>
            </a:r>
            <a:r>
              <a:rPr lang="en-US" dirty="0" err="1" smtClean="0">
                <a:latin typeface="Lucida Console" panose="020B0609040504020204" pitchFamily="49" charset="0"/>
              </a:rPr>
              <a:t>bcrypt</a:t>
            </a:r>
            <a:endParaRPr lang="en-US" dirty="0" smtClean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&gt;&gt;&gt;</a:t>
            </a:r>
            <a:r>
              <a:rPr lang="en-US" dirty="0" smtClean="0">
                <a:latin typeface="Lucida Console" panose="020B0609040504020204" pitchFamily="49" charset="0"/>
              </a:rPr>
              <a:t>	password = </a:t>
            </a:r>
            <a:r>
              <a:rPr lang="en-US" dirty="0" smtClean="0">
                <a:solidFill>
                  <a:schemeClr val="accent2"/>
                </a:solidFill>
                <a:latin typeface="Lucida Console" panose="020B0609040504020204" pitchFamily="49" charset="0"/>
              </a:rPr>
              <a:t>“my super secret password”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&gt;&gt;&gt;</a:t>
            </a:r>
            <a:r>
              <a:rPr lang="en-US" dirty="0" smtClean="0">
                <a:latin typeface="Lucida Console" panose="020B0609040504020204" pitchFamily="49" charset="0"/>
              </a:rPr>
              <a:t>	</a:t>
            </a:r>
            <a:r>
              <a:rPr lang="en-US" dirty="0" err="1" smtClean="0">
                <a:latin typeface="Lucida Console" panose="020B0609040504020204" pitchFamily="49" charset="0"/>
              </a:rPr>
              <a:t>fast_hashed</a:t>
            </a:r>
            <a:r>
              <a:rPr lang="en-US" dirty="0" smtClean="0">
                <a:latin typeface="Lucida Console" panose="020B0609040504020204" pitchFamily="49" charset="0"/>
              </a:rPr>
              <a:t> = </a:t>
            </a:r>
            <a:r>
              <a:rPr lang="en-US" dirty="0" err="1" smtClean="0">
                <a:latin typeface="Lucida Console" panose="020B0609040504020204" pitchFamily="49" charset="0"/>
              </a:rPr>
              <a:t>bcrypt.hashpw</a:t>
            </a:r>
            <a:r>
              <a:rPr lang="en-US" dirty="0" smtClean="0">
                <a:latin typeface="Lucida Console" panose="020B0609040504020204" pitchFamily="49" charset="0"/>
              </a:rPr>
              <a:t>(password, </a:t>
            </a:r>
            <a:r>
              <a:rPr lang="en-US" dirty="0" err="1" smtClean="0">
                <a:latin typeface="Lucida Console" panose="020B0609040504020204" pitchFamily="49" charset="0"/>
              </a:rPr>
              <a:t>bcrypt.gensalt</a:t>
            </a:r>
            <a:r>
              <a:rPr lang="en-US" dirty="0" smtClean="0">
                <a:latin typeface="Lucida Console" panose="020B0609040504020204" pitchFamily="49" charset="0"/>
              </a:rPr>
              <a:t>(0))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&gt;&gt;&gt;</a:t>
            </a:r>
            <a:r>
              <a:rPr lang="en-US" dirty="0" smtClean="0">
                <a:latin typeface="Lucida Console" panose="020B0609040504020204" pitchFamily="49" charset="0"/>
              </a:rPr>
              <a:t>	</a:t>
            </a:r>
            <a:r>
              <a:rPr lang="en-US" dirty="0" err="1" smtClean="0">
                <a:latin typeface="Lucida Console" panose="020B0609040504020204" pitchFamily="49" charset="0"/>
              </a:rPr>
              <a:t>slow_hashed</a:t>
            </a:r>
            <a:r>
              <a:rPr lang="en-US" dirty="0" smtClean="0">
                <a:latin typeface="Lucida Console" panose="020B0609040504020204" pitchFamily="49" charset="0"/>
              </a:rPr>
              <a:t> = </a:t>
            </a:r>
            <a:r>
              <a:rPr lang="en-US" dirty="0" err="1" smtClean="0">
                <a:latin typeface="Lucida Console" panose="020B0609040504020204" pitchFamily="49" charset="0"/>
              </a:rPr>
              <a:t>bcrypt.hashpw</a:t>
            </a:r>
            <a:r>
              <a:rPr lang="en-US" dirty="0" smtClean="0">
                <a:latin typeface="Lucida Console" panose="020B0609040504020204" pitchFamily="49" charset="0"/>
              </a:rPr>
              <a:t>(password, </a:t>
            </a:r>
            <a:r>
              <a:rPr lang="en-US" dirty="0" err="1" smtClean="0">
                <a:latin typeface="Lucida Console" panose="020B0609040504020204" pitchFamily="49" charset="0"/>
              </a:rPr>
              <a:t>bcrypt.gensalt</a:t>
            </a:r>
            <a:r>
              <a:rPr lang="en-US" dirty="0" smtClean="0">
                <a:latin typeface="Lucida Console" panose="020B0609040504020204" pitchFamily="49" charset="0"/>
              </a:rPr>
              <a:t>(12))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&gt;&gt;&gt;</a:t>
            </a:r>
            <a:r>
              <a:rPr lang="en-US" dirty="0" smtClean="0">
                <a:latin typeface="Lucida Console" panose="020B0609040504020204" pitchFamily="49" charset="0"/>
              </a:rPr>
              <a:t>	</a:t>
            </a:r>
            <a:r>
              <a:rPr lang="en-US" dirty="0" err="1" smtClean="0">
                <a:latin typeface="Lucida Console" panose="020B0609040504020204" pitchFamily="49" charset="0"/>
              </a:rPr>
              <a:t>pw_from_user</a:t>
            </a:r>
            <a:r>
              <a:rPr lang="en-US" dirty="0" smtClean="0">
                <a:latin typeface="Lucida Console" panose="020B0609040504020204" pitchFamily="49" charset="0"/>
              </a:rPr>
              <a:t> = </a:t>
            </a:r>
            <a:r>
              <a:rPr lang="en-US" dirty="0" err="1" smtClean="0">
                <a:solidFill>
                  <a:schemeClr val="accent1"/>
                </a:solidFill>
                <a:latin typeface="Lucida Console" panose="020B0609040504020204" pitchFamily="49" charset="0"/>
              </a:rPr>
              <a:t>raw_input</a:t>
            </a:r>
            <a:r>
              <a:rPr lang="en-US" dirty="0" smtClean="0">
                <a:latin typeface="Lucida Console" panose="020B0609040504020204" pitchFamily="49" charset="0"/>
              </a:rPr>
              <a:t>(</a:t>
            </a:r>
            <a:r>
              <a:rPr lang="en-US" dirty="0" smtClean="0">
                <a:solidFill>
                  <a:schemeClr val="accent2"/>
                </a:solidFill>
                <a:latin typeface="Lucida Console" panose="020B0609040504020204" pitchFamily="49" charset="0"/>
              </a:rPr>
              <a:t>“Enter your password:”</a:t>
            </a:r>
            <a:r>
              <a:rPr lang="en-US" dirty="0" smtClean="0">
                <a:latin typeface="Lucida Console" panose="020B0609040504020204" pitchFamily="49" charset="0"/>
              </a:rPr>
              <a:t>)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&gt;&gt;&gt;</a:t>
            </a:r>
            <a:r>
              <a:rPr lang="en-US" dirty="0" smtClean="0">
                <a:latin typeface="Lucida Console" panose="020B0609040504020204" pitchFamily="49" charset="0"/>
              </a:rPr>
              <a:t>	</a:t>
            </a:r>
            <a:r>
              <a:rPr lang="en-US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if</a:t>
            </a:r>
            <a:r>
              <a:rPr lang="en-US" dirty="0" smtClean="0">
                <a:latin typeface="Lucida Console" panose="020B0609040504020204" pitchFamily="49" charset="0"/>
              </a:rPr>
              <a:t> </a:t>
            </a:r>
            <a:r>
              <a:rPr lang="en-US" dirty="0" err="1" smtClean="0">
                <a:latin typeface="Lucida Console" panose="020B0609040504020204" pitchFamily="49" charset="0"/>
              </a:rPr>
              <a:t>bcrypt.hashpw</a:t>
            </a:r>
            <a:r>
              <a:rPr lang="en-US" dirty="0" smtClean="0">
                <a:latin typeface="Lucida Console" panose="020B0609040504020204" pitchFamily="49" charset="0"/>
              </a:rPr>
              <a:t>(</a:t>
            </a:r>
            <a:r>
              <a:rPr lang="en-US" dirty="0" err="1" smtClean="0">
                <a:latin typeface="Lucida Console" panose="020B0609040504020204" pitchFamily="49" charset="0"/>
              </a:rPr>
              <a:t>pw_from_user</a:t>
            </a:r>
            <a:r>
              <a:rPr lang="en-US" dirty="0" smtClean="0">
                <a:latin typeface="Lucida Console" panose="020B0609040504020204" pitchFamily="49" charset="0"/>
              </a:rPr>
              <a:t>, </a:t>
            </a:r>
            <a:r>
              <a:rPr lang="en-US" dirty="0" err="1" smtClean="0">
                <a:latin typeface="Lucida Console" panose="020B0609040504020204" pitchFamily="49" charset="0"/>
              </a:rPr>
              <a:t>slow_hashed</a:t>
            </a:r>
            <a:r>
              <a:rPr lang="en-US" dirty="0" smtClean="0">
                <a:latin typeface="Lucida Console" panose="020B0609040504020204" pitchFamily="49" charset="0"/>
              </a:rPr>
              <a:t>) == </a:t>
            </a:r>
            <a:r>
              <a:rPr lang="en-US" dirty="0" err="1" smtClean="0">
                <a:latin typeface="Lucida Console" panose="020B0609040504020204" pitchFamily="49" charset="0"/>
              </a:rPr>
              <a:t>slow_hashed</a:t>
            </a:r>
            <a:r>
              <a:rPr lang="en-US" dirty="0" smtClean="0">
                <a:latin typeface="Lucida Console" panose="020B0609040504020204" pitchFamily="49" charset="0"/>
              </a:rPr>
              <a:t>: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…</a:t>
            </a:r>
            <a:r>
              <a:rPr lang="en-US" dirty="0" smtClean="0">
                <a:latin typeface="Lucida Console" panose="020B0609040504020204" pitchFamily="49" charset="0"/>
              </a:rPr>
              <a:t>		</a:t>
            </a:r>
            <a:r>
              <a:rPr lang="en-US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 smtClean="0"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Lucida Console" panose="020B0609040504020204" pitchFamily="49" charset="0"/>
              </a:rPr>
              <a:t>“It matches! You may enter the system”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…</a:t>
            </a:r>
            <a:r>
              <a:rPr lang="en-US" dirty="0" smtClean="0">
                <a:latin typeface="Lucida Console" panose="020B0609040504020204" pitchFamily="49" charset="0"/>
              </a:rPr>
              <a:t>	</a:t>
            </a:r>
            <a:r>
              <a:rPr lang="en-US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else</a:t>
            </a:r>
            <a:r>
              <a:rPr lang="en-US" dirty="0" smtClean="0">
                <a:latin typeface="Lucida Console" panose="020B0609040504020204" pitchFamily="49" charset="0"/>
              </a:rPr>
              <a:t>: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…</a:t>
            </a:r>
            <a:r>
              <a:rPr lang="en-US" dirty="0" smtClean="0">
                <a:latin typeface="Lucida Console" panose="020B0609040504020204" pitchFamily="49" charset="0"/>
              </a:rPr>
              <a:t>		</a:t>
            </a:r>
            <a:r>
              <a:rPr lang="en-US" dirty="0" smtClean="0">
                <a:solidFill>
                  <a:schemeClr val="accent1"/>
                </a:solidFill>
                <a:latin typeface="Lucida Console" panose="020B0609040504020204" pitchFamily="49" charset="0"/>
              </a:rPr>
              <a:t>print</a:t>
            </a:r>
            <a:r>
              <a:rPr lang="en-US" dirty="0" smtClean="0"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Lucida Console" panose="020B0609040504020204" pitchFamily="49" charset="0"/>
              </a:rPr>
              <a:t>“No match. You may not proceed”</a:t>
            </a:r>
            <a:endParaRPr lang="en-US" dirty="0">
              <a:solidFill>
                <a:schemeClr val="accent2"/>
              </a:solidFill>
              <a:latin typeface="Lucida Console" panose="020B0609040504020204" pitchFamily="49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6761427" y="2771153"/>
            <a:ext cx="1861457" cy="559455"/>
          </a:xfrm>
          <a:prstGeom prst="wedgeRectCallout">
            <a:avLst>
              <a:gd name="adj1" fmla="val 21216"/>
              <a:gd name="adj2" fmla="val 107489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Work factor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5096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/>
              <a:t>Authentication</a:t>
            </a:r>
          </a:p>
          <a:p>
            <a:r>
              <a:rPr lang="en-US" sz="4400" dirty="0" smtClean="0"/>
              <a:t>Access Control</a:t>
            </a:r>
          </a:p>
          <a:p>
            <a:r>
              <a:rPr lang="en-US" sz="4400" dirty="0" smtClean="0"/>
              <a:t>Mandatory Access Control</a:t>
            </a:r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6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Storage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814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2"/>
                </a:solidFill>
              </a:rPr>
              <a:t>Never store passwords in plain 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 Always </a:t>
            </a:r>
            <a:r>
              <a:rPr lang="en-US" b="1" dirty="0"/>
              <a:t>salt and </a:t>
            </a:r>
            <a:r>
              <a:rPr lang="en-US" b="1" dirty="0" smtClean="0"/>
              <a:t>hash passwords before storing them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 Use hash functions with a high work factor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r>
              <a:rPr lang="en-US" dirty="0" smtClean="0"/>
              <a:t>These rules apply to any system that needs to authenticate users</a:t>
            </a:r>
          </a:p>
          <a:p>
            <a:pPr lvl="1"/>
            <a:r>
              <a:rPr lang="en-US" dirty="0" smtClean="0"/>
              <a:t>Operating systems, websites,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9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Recovery/Reset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597" y="1600200"/>
            <a:ext cx="8707271" cy="719919"/>
          </a:xfrm>
        </p:spPr>
        <p:txBody>
          <a:bodyPr/>
          <a:lstStyle/>
          <a:p>
            <a:r>
              <a:rPr lang="en-US" dirty="0" smtClean="0"/>
              <a:t>Problem: hashed passwords cannot be recovered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2" descr="D:\Pictures\soft-scraps icons\User Coat Blue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084" y="2599231"/>
            <a:ext cx="962807" cy="96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3016153" y="2320119"/>
            <a:ext cx="4599295" cy="1050878"/>
          </a:xfrm>
          <a:prstGeom prst="wedgeRoundRectCallout">
            <a:avLst>
              <a:gd name="adj1" fmla="val -62673"/>
              <a:gd name="adj2" fmla="val 3392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“Hi… I forgot my password. Can you </a:t>
            </a:r>
            <a:r>
              <a:rPr lang="en-US" sz="2400" dirty="0" smtClean="0"/>
              <a:t>email </a:t>
            </a:r>
            <a:r>
              <a:rPr lang="en-US" sz="2400" dirty="0"/>
              <a:t>me a copy</a:t>
            </a:r>
            <a:r>
              <a:rPr lang="en-US" sz="2400" dirty="0" smtClean="0"/>
              <a:t>? </a:t>
            </a:r>
            <a:r>
              <a:rPr lang="en-US" sz="2400" dirty="0" err="1" smtClean="0"/>
              <a:t>Kthxbye</a:t>
            </a:r>
            <a:r>
              <a:rPr lang="en-US" sz="2400" dirty="0" smtClean="0"/>
              <a:t>”</a:t>
            </a:r>
            <a:endParaRPr lang="en-US" sz="24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70597" y="3765642"/>
            <a:ext cx="8871045" cy="2935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This is why systems typically implement password</a:t>
            </a:r>
            <a:r>
              <a:rPr lang="en-US" dirty="0" smtClean="0">
                <a:solidFill>
                  <a:schemeClr val="accent1"/>
                </a:solidFill>
              </a:rPr>
              <a:t> reset</a:t>
            </a:r>
          </a:p>
          <a:p>
            <a:pPr lvl="1"/>
            <a:r>
              <a:rPr lang="en-US" dirty="0" smtClean="0"/>
              <a:t>Use out-of-band info to authenticate the user</a:t>
            </a:r>
          </a:p>
          <a:p>
            <a:pPr lvl="1"/>
            <a:r>
              <a:rPr lang="en-US" dirty="0" smtClean="0"/>
              <a:t>Overwrite hash(</a:t>
            </a:r>
            <a:r>
              <a:rPr lang="en-US" dirty="0" err="1" smtClean="0"/>
              <a:t>old_pw</a:t>
            </a:r>
            <a:r>
              <a:rPr lang="en-US" dirty="0" smtClean="0"/>
              <a:t>) with hash(</a:t>
            </a:r>
            <a:r>
              <a:rPr lang="en-US" dirty="0" err="1" smtClean="0"/>
              <a:t>new_pw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 careful: its possible to crack password reset</a:t>
            </a:r>
          </a:p>
        </p:txBody>
      </p:sp>
    </p:spTree>
    <p:extLst>
      <p:ext uri="{BB962C8B-B14F-4D97-AF65-F5344CB8AC3E}">
        <p14:creationId xmlns:p14="http://schemas.microsoft.com/office/powerpoint/2010/main" val="392418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Authentication</a:t>
            </a:r>
          </a:p>
          <a:p>
            <a:r>
              <a:rPr lang="en-US" sz="4400" dirty="0" smtClean="0"/>
              <a:t>Access Control</a:t>
            </a:r>
          </a:p>
          <a:p>
            <a:r>
              <a:rPr lang="en-US" sz="4400" dirty="0" smtClean="0"/>
              <a:t>Mandatory Access Control</a:t>
            </a:r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8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this point, we can authenticate users</a:t>
            </a:r>
          </a:p>
          <a:p>
            <a:pPr lvl="1"/>
            <a:r>
              <a:rPr lang="en-US" dirty="0" smtClean="0"/>
              <a:t>And we are securely storing their password</a:t>
            </a:r>
          </a:p>
          <a:p>
            <a:r>
              <a:rPr lang="en-US" dirty="0" smtClean="0"/>
              <a:t>How do we control what users can do, and what they can access?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66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07506"/>
            <a:ext cx="8229600" cy="1143000"/>
          </a:xfrm>
        </p:spPr>
        <p:txBody>
          <a:bodyPr/>
          <a:lstStyle/>
          <a:p>
            <a:r>
              <a:rPr lang="en-US" dirty="0" smtClean="0"/>
              <a:t>Simple 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949" y="1108872"/>
            <a:ext cx="8871045" cy="3244755"/>
          </a:xfrm>
        </p:spPr>
        <p:txBody>
          <a:bodyPr/>
          <a:lstStyle/>
          <a:p>
            <a:r>
              <a:rPr lang="en-US" dirty="0" smtClean="0"/>
              <a:t>Basic security in an OS is based on </a:t>
            </a:r>
            <a:r>
              <a:rPr lang="en-US" dirty="0" smtClean="0">
                <a:solidFill>
                  <a:schemeClr val="accent1"/>
                </a:solidFill>
              </a:rPr>
              <a:t>access control</a:t>
            </a:r>
          </a:p>
          <a:p>
            <a:r>
              <a:rPr lang="en-US" dirty="0" smtClean="0"/>
              <a:t>Simple </a:t>
            </a:r>
            <a:r>
              <a:rPr lang="en-US" dirty="0" smtClean="0">
                <a:solidFill>
                  <a:schemeClr val="accent1"/>
                </a:solidFill>
              </a:rPr>
              <a:t>policies</a:t>
            </a:r>
            <a:r>
              <a:rPr lang="en-US" dirty="0" smtClean="0"/>
              <a:t> can be written as an </a:t>
            </a:r>
            <a:r>
              <a:rPr lang="en-US" dirty="0" smtClean="0">
                <a:solidFill>
                  <a:schemeClr val="accent1"/>
                </a:solidFill>
              </a:rPr>
              <a:t>access control matrix</a:t>
            </a:r>
          </a:p>
          <a:p>
            <a:pPr lvl="1"/>
            <a:r>
              <a:rPr lang="en-US" dirty="0" smtClean="0"/>
              <a:t>Specifies </a:t>
            </a:r>
            <a:r>
              <a:rPr lang="en-US" dirty="0" smtClean="0">
                <a:solidFill>
                  <a:schemeClr val="accent1"/>
                </a:solidFill>
              </a:rPr>
              <a:t>actions</a:t>
            </a:r>
            <a:r>
              <a:rPr lang="en-US" dirty="0" smtClean="0"/>
              <a:t> that </a:t>
            </a:r>
            <a:r>
              <a:rPr lang="en-US" dirty="0" smtClean="0">
                <a:solidFill>
                  <a:schemeClr val="accent1"/>
                </a:solidFill>
              </a:rPr>
              <a:t>actors</a:t>
            </a:r>
            <a:r>
              <a:rPr lang="en-US" dirty="0" smtClean="0"/>
              <a:t> can take on </a:t>
            </a:r>
            <a:r>
              <a:rPr lang="en-US" dirty="0" smtClean="0">
                <a:solidFill>
                  <a:schemeClr val="accent1"/>
                </a:solidFill>
              </a:rPr>
              <a:t>objects</a:t>
            </a:r>
            <a:endParaRPr lang="en-US" dirty="0"/>
          </a:p>
          <a:p>
            <a:pPr lvl="1"/>
            <a:r>
              <a:rPr lang="en-US" dirty="0" smtClean="0"/>
              <a:t>Unix actions: read, write and execute</a:t>
            </a:r>
          </a:p>
          <a:p>
            <a:pPr lvl="2"/>
            <a:r>
              <a:rPr lang="en-US" dirty="0" smtClean="0"/>
              <a:t>For directories, x </a:t>
            </a:r>
            <a:r>
              <a:rPr lang="en-US" dirty="0" smtClean="0">
                <a:sym typeface="Wingdings" panose="05000000000000000000" pitchFamily="2" charset="2"/>
              </a:rPr>
              <a:t> traverse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0299"/>
              </p:ext>
            </p:extLst>
          </p:nvPr>
        </p:nvGraphicFramePr>
        <p:xfrm>
          <a:off x="2206388" y="4440451"/>
          <a:ext cx="450532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555"/>
                <a:gridCol w="873443"/>
                <a:gridCol w="873443"/>
                <a:gridCol w="873443"/>
                <a:gridCol w="873443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file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file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dir</a:t>
                      </a:r>
                      <a:r>
                        <a:rPr lang="en-US" sz="2400" dirty="0" smtClean="0"/>
                        <a:t>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file 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6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Users and Groups on Unix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5720"/>
            <a:ext cx="8229600" cy="1214650"/>
          </a:xfrm>
        </p:spPr>
        <p:txBody>
          <a:bodyPr/>
          <a:lstStyle/>
          <a:p>
            <a:r>
              <a:rPr lang="en-US" dirty="0" smtClean="0"/>
              <a:t>Actors are users, each user has a unique ID</a:t>
            </a:r>
          </a:p>
          <a:p>
            <a:pPr lvl="1"/>
            <a:r>
              <a:rPr lang="en-US" dirty="0" smtClean="0"/>
              <a:t>Users also belong to &gt;=1 groups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75564" y="2647668"/>
            <a:ext cx="7656394" cy="1037230"/>
            <a:chOff x="907576" y="4135272"/>
            <a:chExt cx="7233314" cy="1270077"/>
          </a:xfrm>
        </p:grpSpPr>
        <p:sp>
          <p:nvSpPr>
            <p:cNvPr id="6" name="Rectangle 5"/>
            <p:cNvSpPr/>
            <p:nvPr/>
          </p:nvSpPr>
          <p:spPr>
            <a:xfrm>
              <a:off x="907576" y="4653886"/>
              <a:ext cx="7233314" cy="7514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tabLst>
                  <a:tab pos="1541463" algn="l"/>
                </a:tabLst>
              </a:pPr>
              <a:r>
                <a:rPr lang="en-US" sz="2400" dirty="0" smtClean="0"/>
                <a:t>cbw:x:13273:65100:Christo Wilson:/home/</a:t>
              </a:r>
              <a:r>
                <a:rPr lang="en-US" sz="2400" dirty="0" err="1" smtClean="0"/>
                <a:t>cbw</a:t>
              </a:r>
              <a:r>
                <a:rPr lang="en-US" sz="2400" dirty="0" smtClean="0"/>
                <a:t>/:/bin/bash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907576" y="4135272"/>
              <a:ext cx="7233314" cy="51861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/</a:t>
              </a:r>
              <a:r>
                <a:rPr lang="en-US" sz="2400" b="1" dirty="0" err="1" smtClean="0"/>
                <a:t>etc</a:t>
              </a:r>
              <a:r>
                <a:rPr lang="en-US" sz="2400" b="1" dirty="0" smtClean="0"/>
                <a:t>/</a:t>
              </a:r>
              <a:r>
                <a:rPr lang="en-US" sz="2400" b="1" dirty="0" err="1" smtClean="0"/>
                <a:t>passwd</a:t>
              </a:r>
              <a:endParaRPr lang="en-US" sz="2400" b="1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371900" y="3860434"/>
            <a:ext cx="8263719" cy="128477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~] </a:t>
            </a:r>
            <a:r>
              <a:rPr lang="en-US" dirty="0" smtClean="0">
                <a:latin typeface="Lucida Console" panose="020B0609040504020204" pitchFamily="49" charset="0"/>
              </a:rPr>
              <a:t>id </a:t>
            </a:r>
            <a:r>
              <a:rPr lang="en-US" dirty="0" err="1" smtClean="0">
                <a:latin typeface="Lucida Console" panose="020B0609040504020204" pitchFamily="49" charset="0"/>
              </a:rPr>
              <a:t>cbw</a:t>
            </a:r>
            <a:endParaRPr lang="en-US" dirty="0" smtClean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uid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=13273(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cbw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) 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gid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=65100(faculty) groups=65100(faculty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), 1314(cs5700f13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),1316(cs5750f13),1328(cs5600sp13)</a:t>
            </a:r>
          </a:p>
        </p:txBody>
      </p:sp>
    </p:spTree>
    <p:extLst>
      <p:ext uri="{BB962C8B-B14F-4D97-AF65-F5344CB8AC3E}">
        <p14:creationId xmlns:p14="http://schemas.microsoft.com/office/powerpoint/2010/main" val="26815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1626"/>
            <a:ext cx="8229600" cy="1143000"/>
          </a:xfrm>
        </p:spPr>
        <p:txBody>
          <a:bodyPr/>
          <a:lstStyle/>
          <a:p>
            <a:r>
              <a:rPr lang="en-US" dirty="0" smtClean="0"/>
              <a:t>File Permissions on Unix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47457"/>
            <a:ext cx="8441140" cy="2835322"/>
          </a:xfrm>
        </p:spPr>
        <p:txBody>
          <a:bodyPr>
            <a:normAutofit/>
          </a:bodyPr>
          <a:lstStyle/>
          <a:p>
            <a:r>
              <a:rPr lang="en-US" dirty="0" smtClean="0"/>
              <a:t>Files and directories have an owner and a group</a:t>
            </a:r>
          </a:p>
          <a:p>
            <a:r>
              <a:rPr lang="en-US" dirty="0" smtClean="0"/>
              <a:t>Three sets of permissions: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 the owner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 members of the group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 everybody else (other)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1081" y="3805838"/>
            <a:ext cx="8263719" cy="1073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~] </a:t>
            </a:r>
            <a:r>
              <a:rPr lang="en-US" dirty="0" err="1" smtClean="0">
                <a:latin typeface="Lucida Console" panose="020B0609040504020204" pitchFamily="49" charset="0"/>
              </a:rPr>
              <a:t>ls</a:t>
            </a:r>
            <a:r>
              <a:rPr lang="en-US" dirty="0" smtClean="0">
                <a:latin typeface="Lucida Console" panose="020B0609040504020204" pitchFamily="49" charset="0"/>
              </a:rPr>
              <a:t> -</a:t>
            </a:r>
            <a:r>
              <a:rPr lang="en-US" dirty="0" err="1" smtClean="0">
                <a:latin typeface="Lucida Console" panose="020B0609040504020204" pitchFamily="49" charset="0"/>
              </a:rPr>
              <a:t>lh</a:t>
            </a:r>
            <a:endParaRPr lang="en-US" dirty="0" smtClean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pt-BR" dirty="0">
                <a:solidFill>
                  <a:schemeClr val="bg1"/>
                </a:solidFill>
                <a:latin typeface="Lucida Console" panose="020B0609040504020204" pitchFamily="49" charset="0"/>
              </a:rPr>
              <a:t>-rw-r--r--  1 cbw  faculty 244K Mar  2 13:01 </a:t>
            </a:r>
            <a:r>
              <a:rPr lang="pt-BR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pintos.tar.gz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pt-BR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drwxr-xr--  </a:t>
            </a:r>
            <a:r>
              <a:rPr lang="pt-BR" dirty="0">
                <a:solidFill>
                  <a:schemeClr val="bg1"/>
                </a:solidFill>
                <a:latin typeface="Lucida Console" panose="020B0609040504020204" pitchFamily="49" charset="0"/>
              </a:rPr>
              <a:t>3 cbw  faculty 4.0K Mar  2 13:01 </a:t>
            </a:r>
            <a:r>
              <a:rPr lang="pt-BR" dirty="0">
                <a:solidFill>
                  <a:schemeClr val="accent1"/>
                </a:solidFill>
                <a:latin typeface="Lucida Console" panose="020B0609040504020204" pitchFamily="49" charset="0"/>
              </a:rPr>
              <a:t>pintos</a:t>
            </a:r>
            <a:endParaRPr lang="en-US" dirty="0">
              <a:solidFill>
                <a:schemeClr val="accent1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77923" y="4783537"/>
            <a:ext cx="279779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02141" y="4783537"/>
            <a:ext cx="279779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12711" y="4783537"/>
            <a:ext cx="279779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513463" y="4783537"/>
            <a:ext cx="42763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184478" y="4783537"/>
            <a:ext cx="957618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4107" y="6414448"/>
            <a:ext cx="1951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File or directory?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915930" y="6049899"/>
            <a:ext cx="22541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Owner permissions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1222608" y="5697558"/>
            <a:ext cx="2142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Group permissions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1493288" y="5320803"/>
            <a:ext cx="21643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Global permissions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2737492" y="4995757"/>
            <a:ext cx="889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Owner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3886642" y="5006014"/>
            <a:ext cx="836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Group</a:t>
            </a:r>
            <a:endParaRPr lang="en-US" sz="2000" dirty="0"/>
          </a:p>
        </p:txBody>
      </p:sp>
      <p:cxnSp>
        <p:nvCxnSpPr>
          <p:cNvPr id="30" name="Straight Arrow Connector 29"/>
          <p:cNvCxnSpPr>
            <a:stCxn id="26" idx="1"/>
          </p:cNvCxnSpPr>
          <p:nvPr/>
        </p:nvCxnSpPr>
        <p:spPr>
          <a:xfrm flipV="1">
            <a:off x="1493288" y="4891280"/>
            <a:ext cx="259312" cy="629578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5" idx="1"/>
          </p:cNvCxnSpPr>
          <p:nvPr/>
        </p:nvCxnSpPr>
        <p:spPr>
          <a:xfrm flipV="1">
            <a:off x="1222608" y="4891280"/>
            <a:ext cx="139889" cy="1006333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4" idx="1"/>
          </p:cNvCxnSpPr>
          <p:nvPr/>
        </p:nvCxnSpPr>
        <p:spPr>
          <a:xfrm flipV="1">
            <a:off x="915930" y="4891280"/>
            <a:ext cx="1882" cy="1358674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3" idx="1"/>
          </p:cNvCxnSpPr>
          <p:nvPr/>
        </p:nvCxnSpPr>
        <p:spPr>
          <a:xfrm flipV="1">
            <a:off x="624107" y="4783537"/>
            <a:ext cx="17196" cy="1830966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7" idx="1"/>
          </p:cNvCxnSpPr>
          <p:nvPr/>
        </p:nvCxnSpPr>
        <p:spPr>
          <a:xfrm flipV="1">
            <a:off x="2737492" y="4879073"/>
            <a:ext cx="0" cy="316739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8" idx="1"/>
          </p:cNvCxnSpPr>
          <p:nvPr/>
        </p:nvCxnSpPr>
        <p:spPr>
          <a:xfrm flipH="1" flipV="1">
            <a:off x="3663287" y="4879073"/>
            <a:ext cx="223355" cy="326996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081" y="0"/>
            <a:ext cx="8229600" cy="1143000"/>
          </a:xfrm>
        </p:spPr>
        <p:txBody>
          <a:bodyPr/>
          <a:lstStyle/>
          <a:p>
            <a:r>
              <a:rPr lang="en-US" dirty="0" smtClean="0"/>
              <a:t>Permission Examples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09177" y="2511187"/>
            <a:ext cx="2900154" cy="455271"/>
          </a:xfrm>
          <a:solidFill>
            <a:schemeClr val="accent1"/>
          </a:solidFill>
        </p:spPr>
        <p:txBody>
          <a:bodyPr>
            <a:normAutofit lnSpcReduction="10000"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cbw:faculty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09177" y="2966459"/>
            <a:ext cx="2900154" cy="3502580"/>
          </a:xfrm>
        </p:spPr>
        <p:txBody>
          <a:bodyPr>
            <a:normAutofit/>
          </a:bodyPr>
          <a:lstStyle/>
          <a:p>
            <a:pPr marL="231775" indent="-231775"/>
            <a:r>
              <a:rPr lang="en-US" sz="2000" dirty="0" smtClean="0"/>
              <a:t>May read both objects</a:t>
            </a:r>
          </a:p>
          <a:p>
            <a:pPr marL="231775" indent="-231775"/>
            <a:r>
              <a:rPr lang="en-US" sz="2000" dirty="0" smtClean="0"/>
              <a:t>May modify the file</a:t>
            </a:r>
          </a:p>
          <a:p>
            <a:pPr marL="231775" indent="-231775"/>
            <a:r>
              <a:rPr lang="en-US" sz="2000" dirty="0"/>
              <a:t>May not execute the file</a:t>
            </a:r>
          </a:p>
          <a:p>
            <a:pPr marL="231775" indent="-231775"/>
            <a:r>
              <a:rPr lang="en-US" sz="2000" dirty="0" smtClean="0"/>
              <a:t>May enter the directory</a:t>
            </a:r>
          </a:p>
          <a:p>
            <a:pPr marL="231775" indent="-231775"/>
            <a:r>
              <a:rPr lang="en-US" sz="2000" dirty="0" smtClean="0"/>
              <a:t>May add files to the directory</a:t>
            </a:r>
          </a:p>
          <a:p>
            <a:pPr marL="231775" indent="-231775"/>
            <a:r>
              <a:rPr lang="en-US" sz="2000" dirty="0" smtClean="0"/>
              <a:t>May modify the permissions of both objects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3123274" y="2511187"/>
            <a:ext cx="2901294" cy="455271"/>
          </a:xfrm>
          <a:solidFill>
            <a:schemeClr val="accent6"/>
          </a:solidFill>
        </p:spPr>
        <p:txBody>
          <a:bodyPr>
            <a:normAutofit lnSpcReduction="10000"/>
          </a:bodyPr>
          <a:lstStyle/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amislove:faculty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3123274" y="2966459"/>
            <a:ext cx="2901294" cy="3502580"/>
          </a:xfrm>
        </p:spPr>
        <p:txBody>
          <a:bodyPr>
            <a:normAutofit/>
          </a:bodyPr>
          <a:lstStyle/>
          <a:p>
            <a:pPr marL="231775" indent="-231775"/>
            <a:r>
              <a:rPr lang="en-US" sz="2000" dirty="0" smtClean="0"/>
              <a:t>May read both objects</a:t>
            </a:r>
          </a:p>
          <a:p>
            <a:pPr marL="231775" indent="-231775"/>
            <a:r>
              <a:rPr lang="en-US" sz="2000" dirty="0"/>
              <a:t>May not modify the file</a:t>
            </a:r>
          </a:p>
          <a:p>
            <a:pPr marL="231775" indent="-231775"/>
            <a:r>
              <a:rPr lang="en-US" sz="2000" dirty="0" smtClean="0"/>
              <a:t>May not execute the file</a:t>
            </a:r>
          </a:p>
          <a:p>
            <a:pPr marL="231775" indent="-231775"/>
            <a:r>
              <a:rPr lang="en-US" sz="2000" dirty="0" smtClean="0"/>
              <a:t>May enter the directory </a:t>
            </a:r>
          </a:p>
          <a:p>
            <a:pPr marL="231775" indent="-231775"/>
            <a:r>
              <a:rPr lang="en-US" sz="2000" dirty="0" smtClean="0"/>
              <a:t>May not add files to the directory</a:t>
            </a:r>
          </a:p>
          <a:p>
            <a:pPr marL="231775" indent="-231775"/>
            <a:r>
              <a:rPr lang="en-US" sz="2000" dirty="0" smtClean="0"/>
              <a:t>May not modify permissions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1081" y="1185468"/>
            <a:ext cx="8263719" cy="1073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~] </a:t>
            </a:r>
            <a:r>
              <a:rPr lang="en-US" dirty="0" err="1" smtClean="0">
                <a:latin typeface="Lucida Console" panose="020B0609040504020204" pitchFamily="49" charset="0"/>
              </a:rPr>
              <a:t>ls</a:t>
            </a:r>
            <a:r>
              <a:rPr lang="en-US" dirty="0" smtClean="0">
                <a:latin typeface="Lucida Console" panose="020B0609040504020204" pitchFamily="49" charset="0"/>
              </a:rPr>
              <a:t> -</a:t>
            </a:r>
            <a:r>
              <a:rPr lang="en-US" dirty="0" err="1" smtClean="0">
                <a:latin typeface="Lucida Console" panose="020B0609040504020204" pitchFamily="49" charset="0"/>
              </a:rPr>
              <a:t>lh</a:t>
            </a:r>
            <a:endParaRPr lang="en-US" dirty="0" smtClean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pt-BR" dirty="0">
                <a:solidFill>
                  <a:schemeClr val="bg1"/>
                </a:solidFill>
                <a:latin typeface="Lucida Console" panose="020B0609040504020204" pitchFamily="49" charset="0"/>
              </a:rPr>
              <a:t>-rw-r--r--  1 cbw  faculty 244K Mar  2 13:01 </a:t>
            </a:r>
            <a:r>
              <a:rPr lang="pt-BR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pintos.tar.gz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pt-BR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drwxr-xr--  </a:t>
            </a:r>
            <a:r>
              <a:rPr lang="pt-BR" dirty="0">
                <a:solidFill>
                  <a:schemeClr val="bg1"/>
                </a:solidFill>
                <a:latin typeface="Lucida Console" panose="020B0609040504020204" pitchFamily="49" charset="0"/>
              </a:rPr>
              <a:t>3 cbw  faculty 4.0K Mar  2 13:01 </a:t>
            </a:r>
            <a:r>
              <a:rPr lang="pt-BR" dirty="0">
                <a:solidFill>
                  <a:schemeClr val="accent1"/>
                </a:solidFill>
                <a:latin typeface="Lucida Console" panose="020B0609040504020204" pitchFamily="49" charset="0"/>
              </a:rPr>
              <a:t>pintos</a:t>
            </a:r>
            <a:endParaRPr lang="en-US" dirty="0">
              <a:solidFill>
                <a:schemeClr val="accent1"/>
              </a:solidFill>
              <a:latin typeface="Lucida Console" panose="020B0609040504020204" pitchFamily="49" charset="0"/>
            </a:endParaRPr>
          </a:p>
        </p:txBody>
      </p:sp>
      <p:sp>
        <p:nvSpPr>
          <p:cNvPr id="11" name="Text Placeholder 7"/>
          <p:cNvSpPr txBox="1">
            <a:spLocks/>
          </p:cNvSpPr>
          <p:nvPr/>
        </p:nvSpPr>
        <p:spPr>
          <a:xfrm>
            <a:off x="6134875" y="2511187"/>
            <a:ext cx="2901294" cy="455271"/>
          </a:xfrm>
          <a:prstGeom prst="rect">
            <a:avLst/>
          </a:prstGeom>
          <a:solidFill>
            <a:schemeClr val="accent2"/>
          </a:solidFill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err="1" smtClean="0">
                <a:solidFill>
                  <a:schemeClr val="bg1"/>
                </a:solidFill>
              </a:rPr>
              <a:t>bob:student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8"/>
          <p:cNvSpPr txBox="1">
            <a:spLocks/>
          </p:cNvSpPr>
          <p:nvPr/>
        </p:nvSpPr>
        <p:spPr>
          <a:xfrm>
            <a:off x="6134875" y="2966459"/>
            <a:ext cx="2901294" cy="3502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1775" indent="-231775"/>
            <a:r>
              <a:rPr lang="en-US" sz="2000" dirty="0" smtClean="0"/>
              <a:t>May read both objects</a:t>
            </a:r>
          </a:p>
          <a:p>
            <a:pPr marL="231775" indent="-231775"/>
            <a:r>
              <a:rPr lang="en-US" sz="2000" dirty="0" smtClean="0"/>
              <a:t>May not modify the file</a:t>
            </a:r>
          </a:p>
          <a:p>
            <a:pPr marL="231775" indent="-231775"/>
            <a:r>
              <a:rPr lang="en-US" sz="2000" dirty="0" smtClean="0"/>
              <a:t>May not execute the file</a:t>
            </a:r>
          </a:p>
          <a:p>
            <a:pPr marL="231775" indent="-231775"/>
            <a:r>
              <a:rPr lang="en-US" sz="2000" dirty="0" smtClean="0"/>
              <a:t>May not enter the directory </a:t>
            </a:r>
          </a:p>
          <a:p>
            <a:pPr marL="231775" indent="-231775"/>
            <a:r>
              <a:rPr lang="en-US" sz="2000" dirty="0" smtClean="0"/>
              <a:t>May not add files to the directory</a:t>
            </a:r>
          </a:p>
          <a:p>
            <a:pPr marL="231775" indent="-231775"/>
            <a:r>
              <a:rPr lang="en-US" sz="2000" dirty="0" smtClean="0"/>
              <a:t>May not modify permissions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1928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Encoding the Access Control Matrix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6949" y="3780430"/>
            <a:ext cx="8734567" cy="2345733"/>
          </a:xfrm>
        </p:spPr>
        <p:txBody>
          <a:bodyPr/>
          <a:lstStyle/>
          <a:p>
            <a:r>
              <a:rPr lang="en-US" dirty="0" smtClean="0"/>
              <a:t>file 1 – owner = user 4, group = group 1, </a:t>
            </a:r>
            <a:r>
              <a:rPr lang="en-US" dirty="0" err="1" smtClean="0"/>
              <a:t>rw</a:t>
            </a:r>
            <a:r>
              <a:rPr lang="en-US" dirty="0" smtClean="0"/>
              <a:t>-r-----</a:t>
            </a:r>
          </a:p>
          <a:p>
            <a:r>
              <a:rPr lang="en-US" dirty="0" smtClean="0"/>
              <a:t>file 2 – owner = user 4, group = group 1, </a:t>
            </a:r>
            <a:r>
              <a:rPr lang="en-US" dirty="0" err="1" smtClean="0"/>
              <a:t>rw</a:t>
            </a:r>
            <a:r>
              <a:rPr lang="en-US" dirty="0" err="1"/>
              <a:t>x</a:t>
            </a:r>
            <a:r>
              <a:rPr lang="en-US" dirty="0" smtClean="0"/>
              <a:t>---r--</a:t>
            </a:r>
          </a:p>
          <a:p>
            <a:r>
              <a:rPr lang="en-US" dirty="0" err="1" smtClean="0"/>
              <a:t>dir</a:t>
            </a:r>
            <a:r>
              <a:rPr lang="en-US" dirty="0" smtClean="0"/>
              <a:t> 1 – owner = user 2, group = group 1, </a:t>
            </a:r>
            <a:r>
              <a:rPr lang="en-US" dirty="0" err="1" smtClean="0"/>
              <a:t>rw</a:t>
            </a:r>
            <a:r>
              <a:rPr lang="en-US" dirty="0" err="1"/>
              <a:t>x</a:t>
            </a:r>
            <a:r>
              <a:rPr lang="en-US" dirty="0" smtClean="0"/>
              <a:t>------</a:t>
            </a:r>
          </a:p>
          <a:p>
            <a:r>
              <a:rPr lang="en-US" dirty="0" smtClean="0"/>
              <a:t>file </a:t>
            </a:r>
            <a:r>
              <a:rPr lang="en-US" dirty="0"/>
              <a:t>3</a:t>
            </a:r>
            <a:r>
              <a:rPr lang="en-US" dirty="0" smtClean="0"/>
              <a:t> – owner = user 1, group = group 2, </a:t>
            </a:r>
            <a:r>
              <a:rPr lang="en-US" dirty="0" err="1" smtClean="0"/>
              <a:t>rw</a:t>
            </a:r>
            <a:r>
              <a:rPr lang="en-US" dirty="0" smtClean="0"/>
              <a:t>-r-----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066817"/>
              </p:ext>
            </p:extLst>
          </p:nvPr>
        </p:nvGraphicFramePr>
        <p:xfrm>
          <a:off x="200168" y="1048605"/>
          <a:ext cx="450532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555"/>
                <a:gridCol w="873443"/>
                <a:gridCol w="873443"/>
                <a:gridCol w="873443"/>
                <a:gridCol w="873443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file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file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dir</a:t>
                      </a:r>
                      <a:r>
                        <a:rPr lang="en-US" sz="2400" dirty="0" smtClean="0"/>
                        <a:t>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file</a:t>
                      </a:r>
                      <a:r>
                        <a:rPr lang="en-US" sz="2400" baseline="0" dirty="0" smtClean="0"/>
                        <a:t> 3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Content Placeholder 8"/>
          <p:cNvSpPr txBox="1">
            <a:spLocks/>
          </p:cNvSpPr>
          <p:nvPr/>
        </p:nvSpPr>
        <p:spPr>
          <a:xfrm>
            <a:off x="4854056" y="1735542"/>
            <a:ext cx="4214882" cy="1075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/>
              <a:t>group 1 = {user 2, user 3, user 4}</a:t>
            </a:r>
          </a:p>
          <a:p>
            <a:pPr marL="0" indent="0">
              <a:buNone/>
            </a:pPr>
            <a:r>
              <a:rPr lang="en-US" sz="2400" dirty="0" smtClean="0"/>
              <a:t>group 2 = {user 1, user 2}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290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Permissions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24887"/>
          </a:xfrm>
        </p:spPr>
        <p:txBody>
          <a:bodyPr/>
          <a:lstStyle/>
          <a:p>
            <a:r>
              <a:rPr lang="en-US" dirty="0" smtClean="0"/>
              <a:t>Users may only modify the permissions of files they own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29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9307" y="2714019"/>
            <a:ext cx="8673152" cy="3359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sz="16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16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16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~] </a:t>
            </a:r>
            <a:r>
              <a:rPr lang="en-US" sz="1600" dirty="0" err="1" smtClean="0">
                <a:latin typeface="Lucida Console" panose="020B0609040504020204" pitchFamily="49" charset="0"/>
              </a:rPr>
              <a:t>ls</a:t>
            </a:r>
            <a:r>
              <a:rPr lang="en-US" sz="1600" dirty="0" smtClean="0">
                <a:latin typeface="Lucida Console" panose="020B0609040504020204" pitchFamily="49" charset="0"/>
              </a:rPr>
              <a:t> -</a:t>
            </a:r>
            <a:r>
              <a:rPr lang="en-US" sz="1600" dirty="0" err="1" smtClean="0">
                <a:latin typeface="Lucida Console" panose="020B0609040504020204" pitchFamily="49" charset="0"/>
              </a:rPr>
              <a:t>lh</a:t>
            </a:r>
            <a:endParaRPr lang="en-US" sz="1600" dirty="0" smtClean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rw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------- </a:t>
            </a: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1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amislove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faculty 5.1K </a:t>
            </a: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Jan 23 11:25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alans_file</a:t>
            </a:r>
            <a:endParaRPr lang="en-US" sz="1600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rw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------- </a:t>
            </a: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4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cbw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     faculty 3.5K </a:t>
            </a: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Jan 23 11:25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christos_file</a:t>
            </a:r>
            <a:endParaRPr lang="en-US" sz="1600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16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1600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1600" dirty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~]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chmod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ugo+rw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alans_file</a:t>
            </a:r>
            <a:endParaRPr lang="en-US" sz="1600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16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chmod</a:t>
            </a: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: changing permissions of 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`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alans_file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': </a:t>
            </a: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Operation not 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permitted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sz="16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16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16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~]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chmod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go+r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christos_file</a:t>
            </a:r>
            <a:endParaRPr lang="en-US" sz="1600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16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16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16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~]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chmod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u+w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christos_file</a:t>
            </a:r>
            <a:endParaRPr lang="en-US" sz="1600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1600" dirty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1600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1600" dirty="0">
                <a:solidFill>
                  <a:schemeClr val="accent3"/>
                </a:solidFill>
                <a:latin typeface="Lucida Console" panose="020B0609040504020204" pitchFamily="49" charset="0"/>
              </a:rPr>
              <a:t> ~]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chmod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u-r 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christos_file</a:t>
            </a:r>
            <a:endParaRPr lang="en-US" sz="1600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sz="1600" dirty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1600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1600" dirty="0">
                <a:solidFill>
                  <a:schemeClr val="accent3"/>
                </a:solidFill>
                <a:latin typeface="Lucida Console" panose="020B0609040504020204" pitchFamily="49" charset="0"/>
              </a:rPr>
              <a:t> ~] </a:t>
            </a:r>
            <a:r>
              <a:rPr lang="en-US" sz="1600" dirty="0" err="1">
                <a:latin typeface="Lucida Console" panose="020B0609040504020204" pitchFamily="49" charset="0"/>
              </a:rPr>
              <a:t>ls</a:t>
            </a:r>
            <a:r>
              <a:rPr lang="en-US" sz="1600" dirty="0">
                <a:latin typeface="Lucida Console" panose="020B0609040504020204" pitchFamily="49" charset="0"/>
              </a:rPr>
              <a:t> -</a:t>
            </a:r>
            <a:r>
              <a:rPr lang="en-US" sz="1600" dirty="0" err="1">
                <a:latin typeface="Lucida Console" panose="020B0609040504020204" pitchFamily="49" charset="0"/>
              </a:rPr>
              <a:t>lh</a:t>
            </a:r>
            <a:endParaRPr lang="en-US" sz="1600" dirty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sz="16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rw</a:t>
            </a: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------- 1 </a:t>
            </a:r>
            <a:r>
              <a:rPr lang="en-US" sz="16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amislove</a:t>
            </a: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 faculty 5.1K Jan 23 11:25 </a:t>
            </a:r>
            <a:r>
              <a:rPr lang="en-US" sz="16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alans_file</a:t>
            </a:r>
            <a:endParaRPr lang="en-US" sz="1600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sz="16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wxr</a:t>
            </a:r>
            <a:r>
              <a:rPr lang="en-US" sz="16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--r-- </a:t>
            </a: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4 </a:t>
            </a:r>
            <a:r>
              <a:rPr lang="en-US" sz="16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cbw</a:t>
            </a:r>
            <a:r>
              <a:rPr lang="en-US" sz="1600" dirty="0">
                <a:solidFill>
                  <a:schemeClr val="bg1"/>
                </a:solidFill>
                <a:latin typeface="Lucida Console" panose="020B0609040504020204" pitchFamily="49" charset="0"/>
              </a:rPr>
              <a:t>      faculty 3.5K Jan 23 11:25 </a:t>
            </a:r>
            <a:r>
              <a:rPr lang="en-US" sz="16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christos_file</a:t>
            </a:r>
            <a:endParaRPr lang="en-US" sz="1600" dirty="0">
              <a:solidFill>
                <a:schemeClr val="accent3"/>
              </a:solidFill>
              <a:latin typeface="Lucida Console" panose="020B0609040504020204" pitchFamily="49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1050877" y="881417"/>
            <a:ext cx="1549022" cy="1420197"/>
          </a:xfrm>
          <a:prstGeom prst="wedgeRectCallout">
            <a:avLst>
              <a:gd name="adj1" fmla="val 114688"/>
              <a:gd name="adj2" fmla="val 154541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 – user</a:t>
            </a:r>
          </a:p>
          <a:p>
            <a:pPr algn="ctr"/>
            <a:r>
              <a:rPr lang="en-US" sz="2400" dirty="0" smtClean="0"/>
              <a:t>g – group</a:t>
            </a:r>
          </a:p>
          <a:p>
            <a:pPr algn="ctr"/>
            <a:r>
              <a:rPr lang="en-US" sz="2400" dirty="0" smtClean="0"/>
              <a:t>o - other</a:t>
            </a:r>
            <a:endParaRPr lang="en-US" sz="2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2797792" y="881418"/>
            <a:ext cx="2961564" cy="1420196"/>
          </a:xfrm>
          <a:prstGeom prst="wedgeRectCallout">
            <a:avLst>
              <a:gd name="adj1" fmla="val -14546"/>
              <a:gd name="adj2" fmla="val 155131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+ add permissions</a:t>
            </a:r>
          </a:p>
          <a:p>
            <a:pPr algn="ctr"/>
            <a:r>
              <a:rPr lang="en-US" sz="2400" dirty="0" smtClean="0"/>
              <a:t>- remove permissions</a:t>
            </a:r>
          </a:p>
          <a:p>
            <a:pPr algn="ctr"/>
            <a:r>
              <a:rPr lang="en-US" sz="2400" dirty="0" smtClean="0"/>
              <a:t>= set permissions</a:t>
            </a:r>
            <a:endParaRPr lang="en-US" sz="2400" dirty="0"/>
          </a:p>
        </p:txBody>
      </p:sp>
      <p:sp>
        <p:nvSpPr>
          <p:cNvPr id="13" name="Rectangular Callout 12"/>
          <p:cNvSpPr/>
          <p:nvPr/>
        </p:nvSpPr>
        <p:spPr>
          <a:xfrm>
            <a:off x="5898106" y="881417"/>
            <a:ext cx="2079009" cy="1420197"/>
          </a:xfrm>
          <a:prstGeom prst="wedgeRectCallout">
            <a:avLst>
              <a:gd name="adj1" fmla="val -139846"/>
              <a:gd name="adj2" fmla="val 15550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 – read</a:t>
            </a:r>
          </a:p>
          <a:p>
            <a:pPr algn="ctr"/>
            <a:r>
              <a:rPr lang="en-US" sz="2400" dirty="0" smtClean="0"/>
              <a:t>w – write</a:t>
            </a:r>
          </a:p>
          <a:p>
            <a:pPr algn="ctr"/>
            <a:r>
              <a:rPr lang="en-US" sz="2400" dirty="0" smtClean="0"/>
              <a:t>x - executable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714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074" name="Picture 2" descr="D:\Classes\5600\assets\winxppr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001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570"/>
            <a:ext cx="8229600" cy="1143000"/>
          </a:xfrm>
        </p:spPr>
        <p:txBody>
          <a:bodyPr/>
          <a:lstStyle/>
          <a:p>
            <a:r>
              <a:rPr lang="en-US" dirty="0" smtClean="0"/>
              <a:t>Advanced </a:t>
            </a:r>
            <a:r>
              <a:rPr lang="en-US" dirty="0" err="1" smtClean="0"/>
              <a:t>chmod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7713"/>
            <a:ext cx="8229600" cy="1129351"/>
          </a:xfrm>
        </p:spPr>
        <p:txBody>
          <a:bodyPr/>
          <a:lstStyle/>
          <a:p>
            <a:r>
              <a:rPr lang="en-US" dirty="0" smtClean="0"/>
              <a:t>Sometimes you’ll see </a:t>
            </a:r>
            <a:r>
              <a:rPr lang="en-US" dirty="0" err="1" smtClean="0"/>
              <a:t>chmod</a:t>
            </a:r>
            <a:r>
              <a:rPr lang="en-US" dirty="0" smtClean="0"/>
              <a:t> commands in numerical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3151490"/>
            <a:ext cx="8229600" cy="26692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do the numbers mean?</a:t>
            </a:r>
          </a:p>
          <a:p>
            <a:pPr lvl="1"/>
            <a:r>
              <a:rPr lang="en-US" dirty="0" smtClean="0"/>
              <a:t>Permissions (</a:t>
            </a:r>
            <a:r>
              <a:rPr lang="en-US" dirty="0" err="1" smtClean="0"/>
              <a:t>rwx</a:t>
            </a:r>
            <a:r>
              <a:rPr lang="en-US" dirty="0" smtClean="0"/>
              <a:t>) are stored in binary (000)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rw</a:t>
            </a:r>
            <a:r>
              <a:rPr lang="en-US" dirty="0" smtClean="0"/>
              <a:t>- is 110, or 6</a:t>
            </a:r>
          </a:p>
          <a:p>
            <a:pPr lvl="1"/>
            <a:r>
              <a:rPr lang="en-US" dirty="0" smtClean="0"/>
              <a:t>Three permission groups, hence three number</a:t>
            </a:r>
          </a:p>
          <a:p>
            <a:r>
              <a:rPr lang="en-US" dirty="0" smtClean="0"/>
              <a:t>Examples: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59307" y="2461531"/>
            <a:ext cx="8673152" cy="6023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~]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chmod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755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christos_file</a:t>
            </a:r>
            <a:endParaRPr lang="en-US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859669"/>
              </p:ext>
            </p:extLst>
          </p:nvPr>
        </p:nvGraphicFramePr>
        <p:xfrm>
          <a:off x="2793241" y="5169920"/>
          <a:ext cx="1965198" cy="1584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82930"/>
                <a:gridCol w="13822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777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rwxrwx</a:t>
                      </a:r>
                      <a:r>
                        <a:rPr lang="en-US" sz="2000" baseline="0" dirty="0" err="1" smtClean="0"/>
                        <a:t>rwx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755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rwxr</a:t>
                      </a:r>
                      <a:r>
                        <a:rPr lang="en-US" sz="2000" dirty="0" smtClean="0"/>
                        <a:t>-x-r-x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644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rw</a:t>
                      </a:r>
                      <a:r>
                        <a:rPr lang="en-US" sz="2000" dirty="0" smtClean="0"/>
                        <a:t>-r--r--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655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rw</a:t>
                      </a:r>
                      <a:r>
                        <a:rPr lang="en-US" sz="2000" dirty="0" smtClean="0"/>
                        <a:t>-r-</a:t>
                      </a:r>
                      <a:r>
                        <a:rPr lang="en-US" sz="2000" dirty="0" err="1" smtClean="0"/>
                        <a:t>xr</a:t>
                      </a:r>
                      <a:r>
                        <a:rPr lang="en-US" sz="2000" dirty="0" smtClean="0"/>
                        <a:t>-x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377821" y="5111084"/>
            <a:ext cx="1473958" cy="4503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73271" y="5540984"/>
            <a:ext cx="1473958" cy="4390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377821" y="5979992"/>
            <a:ext cx="1473958" cy="379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80095" y="6366682"/>
            <a:ext cx="1473958" cy="3798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46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Users and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070" y="4271748"/>
            <a:ext cx="8697037" cy="1842449"/>
          </a:xfrm>
        </p:spPr>
        <p:txBody>
          <a:bodyPr/>
          <a:lstStyle/>
          <a:p>
            <a:r>
              <a:rPr lang="en-US" dirty="0" smtClean="0"/>
              <a:t>Users may not change the owner of a file*</a:t>
            </a:r>
          </a:p>
          <a:p>
            <a:pPr lvl="1"/>
            <a:r>
              <a:rPr lang="en-US" dirty="0" smtClean="0"/>
              <a:t>Even if they own it</a:t>
            </a:r>
          </a:p>
          <a:p>
            <a:r>
              <a:rPr lang="en-US" dirty="0" smtClean="0"/>
              <a:t>Users may only change to a group they belong 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9070" y="1294653"/>
            <a:ext cx="8492321" cy="27996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~] </a:t>
            </a:r>
            <a:r>
              <a:rPr lang="en-US" dirty="0" smtClean="0">
                <a:latin typeface="Lucida Console" panose="020B0609040504020204" pitchFamily="49" charset="0"/>
              </a:rPr>
              <a:t>id </a:t>
            </a:r>
            <a:r>
              <a:rPr lang="en-US" dirty="0" err="1" smtClean="0">
                <a:latin typeface="Lucida Console" panose="020B0609040504020204" pitchFamily="49" charset="0"/>
              </a:rPr>
              <a:t>cbw</a:t>
            </a:r>
            <a:endParaRPr lang="en-US" dirty="0" smtClean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uid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=13273(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cbw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) 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gid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=65100(faculty) groups=65100(faculty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), 1314(cs5700f13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),1316(cs5750f13),1328(cs5600sp13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)</a:t>
            </a:r>
          </a:p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~] </a:t>
            </a:r>
            <a:r>
              <a:rPr lang="en-US" dirty="0" err="1">
                <a:latin typeface="Lucida Console" panose="020B0609040504020204" pitchFamily="49" charset="0"/>
              </a:rPr>
              <a:t>ls</a:t>
            </a:r>
            <a:r>
              <a:rPr lang="en-US" dirty="0">
                <a:latin typeface="Lucida Console" panose="020B0609040504020204" pitchFamily="49" charset="0"/>
              </a:rPr>
              <a:t> -</a:t>
            </a:r>
            <a:r>
              <a:rPr lang="en-US" dirty="0" err="1">
                <a:latin typeface="Lucida Console" panose="020B0609040504020204" pitchFamily="49" charset="0"/>
              </a:rPr>
              <a:t>lh</a:t>
            </a:r>
            <a:endParaRPr lang="en-US" dirty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rw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------- 4 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cbw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faculty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3.5K Jan 23 11:25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christos_file</a:t>
            </a:r>
            <a:endParaRPr lang="en-US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 ~]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chown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cbw:cs5600sp13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christos_file</a:t>
            </a:r>
            <a:endParaRPr lang="en-US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~]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 err="1">
                <a:latin typeface="Lucida Console" panose="020B0609040504020204" pitchFamily="49" charset="0"/>
              </a:rPr>
              <a:t>ls</a:t>
            </a:r>
            <a:r>
              <a:rPr lang="en-US" dirty="0">
                <a:latin typeface="Lucida Console" panose="020B0609040504020204" pitchFamily="49" charset="0"/>
              </a:rPr>
              <a:t> -</a:t>
            </a:r>
            <a:r>
              <a:rPr lang="en-US" dirty="0" err="1">
                <a:latin typeface="Lucida Console" panose="020B0609040504020204" pitchFamily="49" charset="0"/>
              </a:rPr>
              <a:t>lh</a:t>
            </a:r>
            <a:endParaRPr lang="en-US" dirty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rw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------- 4 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cbw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cs5600sp13 3.5K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Jan 23 11:25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christos_file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49070" y="6356350"/>
            <a:ext cx="3149223" cy="36849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* unless you are root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00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 of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Processes also have permissions</a:t>
            </a:r>
          </a:p>
          <a:p>
            <a:pPr lvl="1"/>
            <a:r>
              <a:rPr lang="en-US" dirty="0" smtClean="0"/>
              <a:t>They have to, since they read files, etc.</a:t>
            </a:r>
          </a:p>
          <a:p>
            <a:r>
              <a:rPr lang="en-US" dirty="0" smtClean="0"/>
              <a:t>What is the </a:t>
            </a:r>
            <a:r>
              <a:rPr lang="en-US" dirty="0" err="1" smtClean="0"/>
              <a:t>user:group</a:t>
            </a:r>
            <a:r>
              <a:rPr lang="en-US" dirty="0" smtClean="0"/>
              <a:t> of a process?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err="1" smtClean="0"/>
              <a:t>user:group</a:t>
            </a:r>
            <a:r>
              <a:rPr lang="en-US" dirty="0" smtClean="0"/>
              <a:t> of the executable file?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 err="1" smtClean="0"/>
              <a:t>user:group</a:t>
            </a:r>
            <a:r>
              <a:rPr lang="en-US" dirty="0" smtClean="0"/>
              <a:t> of the user running the process?</a:t>
            </a:r>
          </a:p>
          <a:p>
            <a:r>
              <a:rPr lang="en-US" dirty="0" smtClean="0"/>
              <a:t>Processes inherit the credentials of the user who runs them</a:t>
            </a:r>
          </a:p>
          <a:p>
            <a:pPr lvl="1"/>
            <a:r>
              <a:rPr lang="en-US" dirty="0" smtClean="0"/>
              <a:t>Child processes inherit their parents credentials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01257" y="3548418"/>
            <a:ext cx="5459104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960361" y="328680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*</a:t>
            </a:r>
            <a:endParaRPr lang="en-US" sz="28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49070" y="6356350"/>
            <a:ext cx="3592775" cy="36849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* except when the program is </a:t>
            </a:r>
            <a:r>
              <a:rPr lang="en-US" dirty="0" err="1" smtClean="0"/>
              <a:t>setuid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98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270"/>
            <a:ext cx="8229600" cy="1143000"/>
          </a:xfrm>
        </p:spPr>
        <p:txBody>
          <a:bodyPr/>
          <a:lstStyle/>
          <a:p>
            <a:r>
              <a:rPr lang="en-US" dirty="0" smtClean="0"/>
              <a:t>Privileged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839" y="1381831"/>
            <a:ext cx="8529851" cy="499166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Other aspects of the OS may also require special privileges</a:t>
            </a:r>
          </a:p>
          <a:p>
            <a:r>
              <a:rPr lang="en-US" dirty="0" smtClean="0"/>
              <a:t>Fortunately, on Unix most aspects of the system are represented as files</a:t>
            </a:r>
          </a:p>
          <a:p>
            <a:pPr lvl="1"/>
            <a:r>
              <a:rPr lang="en-US" dirty="0" smtClean="0"/>
              <a:t>E.g. /</a:t>
            </a:r>
            <a:r>
              <a:rPr lang="en-US" dirty="0" err="1" smtClean="0"/>
              <a:t>dev</a:t>
            </a:r>
            <a:r>
              <a:rPr lang="en-US" dirty="0"/>
              <a:t> </a:t>
            </a:r>
            <a:r>
              <a:rPr lang="en-US" dirty="0" smtClean="0"/>
              <a:t>contains devices like disks</a:t>
            </a:r>
          </a:p>
          <a:p>
            <a:pPr lvl="1"/>
            <a:r>
              <a:rPr lang="en-US" dirty="0" smtClean="0"/>
              <a:t>Formatting a disk requires permissions to /</a:t>
            </a:r>
            <a:r>
              <a:rPr lang="en-US" dirty="0" err="1" smtClean="0"/>
              <a:t>dev</a:t>
            </a:r>
            <a:r>
              <a:rPr lang="en-US" dirty="0" smtClean="0"/>
              <a:t>/</a:t>
            </a:r>
            <a:r>
              <a:rPr lang="en-US" dirty="0" err="1" smtClean="0"/>
              <a:t>sd</a:t>
            </a:r>
            <a:r>
              <a:rPr lang="en-US" dirty="0" smtClean="0"/>
              <a:t>*</a:t>
            </a:r>
          </a:p>
          <a:p>
            <a:r>
              <a:rPr lang="en-US" dirty="0" smtClean="0"/>
              <a:t>Processes may only signal other processes with the same user ID*</a:t>
            </a:r>
          </a:p>
          <a:p>
            <a:pPr lvl="1"/>
            <a:r>
              <a:rPr lang="en-US" dirty="0" smtClean="0"/>
              <a:t>Otherwise, you could send SIGKILL to other user’s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9069" y="6356350"/>
            <a:ext cx="3347115" cy="36849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* unless the process is root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9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Exception to Every Rule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Unix, the root user (ID=0) can do whatever it wants</a:t>
            </a:r>
          </a:p>
          <a:p>
            <a:pPr lvl="1"/>
            <a:r>
              <a:rPr lang="en-US" dirty="0" smtClean="0"/>
              <a:t>Access any file</a:t>
            </a:r>
          </a:p>
          <a:p>
            <a:pPr lvl="1"/>
            <a:r>
              <a:rPr lang="en-US" dirty="0" smtClean="0"/>
              <a:t>Change any permission</a:t>
            </a:r>
          </a:p>
          <a:p>
            <a:r>
              <a:rPr lang="en-US" dirty="0" smtClean="0"/>
              <a:t>On Windows, called the Administrator account</a:t>
            </a:r>
          </a:p>
          <a:p>
            <a:r>
              <a:rPr lang="en-US" b="1" dirty="0" smtClean="0"/>
              <a:t>Your everyday user account should never be Admin/root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1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Ways to Access Root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427" y="1160061"/>
            <a:ext cx="8679975" cy="5636524"/>
          </a:xfrm>
        </p:spPr>
        <p:txBody>
          <a:bodyPr/>
          <a:lstStyle/>
          <a:p>
            <a:r>
              <a:rPr lang="en-US" dirty="0" smtClean="0"/>
              <a:t>Suppose you need to run a privileged command</a:t>
            </a:r>
          </a:p>
          <a:p>
            <a:pPr lvl="1"/>
            <a:r>
              <a:rPr lang="en-US" dirty="0" smtClean="0"/>
              <a:t>Example: $ </a:t>
            </a:r>
            <a:r>
              <a:rPr lang="en-US" i="1" dirty="0" smtClean="0"/>
              <a:t>apt-get install python</a:t>
            </a:r>
          </a:p>
          <a:p>
            <a:r>
              <a:rPr lang="en-US" dirty="0" smtClean="0"/>
              <a:t>How can you get root privileges?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Log in as root</a:t>
            </a:r>
          </a:p>
          <a:p>
            <a:pPr marL="1371600" lvl="2" indent="-514350"/>
            <a:r>
              <a:rPr lang="en-US" dirty="0" smtClean="0"/>
              <a:t>$ </a:t>
            </a:r>
            <a:r>
              <a:rPr lang="en-US" dirty="0" err="1" smtClean="0"/>
              <a:t>ssh</a:t>
            </a:r>
            <a:r>
              <a:rPr lang="en-US" dirty="0" smtClean="0"/>
              <a:t> root@mymachine.ccs.neu.edu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Switch User command (</a:t>
            </a:r>
            <a:r>
              <a:rPr lang="en-US" dirty="0" err="1" smtClean="0"/>
              <a:t>su</a:t>
            </a:r>
            <a:r>
              <a:rPr lang="en-US" dirty="0" smtClean="0"/>
              <a:t>)</a:t>
            </a:r>
          </a:p>
          <a:p>
            <a:pPr marL="1371600" lvl="2" indent="-514350"/>
            <a:r>
              <a:rPr lang="en-US" dirty="0" smtClean="0"/>
              <a:t>$ </a:t>
            </a:r>
            <a:r>
              <a:rPr lang="en-US" dirty="0" err="1" smtClean="0"/>
              <a:t>su</a:t>
            </a:r>
            <a:endParaRPr lang="en-US" dirty="0" smtClean="0"/>
          </a:p>
          <a:p>
            <a:pPr marL="1371600" lvl="2" indent="-514350"/>
            <a:r>
              <a:rPr lang="en-US" dirty="0" smtClean="0"/>
              <a:t>Opens a new shell with as </a:t>
            </a:r>
            <a:r>
              <a:rPr lang="en-US" dirty="0" err="1" smtClean="0"/>
              <a:t>root:root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Switch User Do Command (</a:t>
            </a:r>
            <a:r>
              <a:rPr lang="en-US" dirty="0" err="1" smtClean="0"/>
              <a:t>sudo</a:t>
            </a:r>
            <a:r>
              <a:rPr lang="en-US" dirty="0" smtClean="0"/>
              <a:t>)</a:t>
            </a:r>
          </a:p>
          <a:p>
            <a:pPr marL="1371600" lvl="2" indent="-514350"/>
            <a:r>
              <a:rPr lang="en-US" dirty="0" smtClean="0"/>
              <a:t>$ </a:t>
            </a:r>
            <a:r>
              <a:rPr lang="en-US" dirty="0" err="1" smtClean="0"/>
              <a:t>sudo</a:t>
            </a:r>
            <a:r>
              <a:rPr lang="en-US" dirty="0" smtClean="0"/>
              <a:t> apt-get install python</a:t>
            </a:r>
          </a:p>
          <a:p>
            <a:pPr marL="1371600" lvl="2" indent="-514350"/>
            <a:r>
              <a:rPr lang="en-US" dirty="0" smtClean="0"/>
              <a:t>Runs the given command as </a:t>
            </a:r>
            <a:r>
              <a:rPr lang="en-US" dirty="0" err="1" smtClean="0"/>
              <a:t>root:root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5122" name="Picture 2" descr="D:\Classes\5600\assets\sandwic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935" y="1046091"/>
            <a:ext cx="5672327" cy="471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92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Effective User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some cases, you may need a program to run as the file owner, not the invoking user</a:t>
            </a:r>
          </a:p>
          <a:p>
            <a:r>
              <a:rPr lang="en-US" dirty="0"/>
              <a:t>Imagine a command-line guessing game</a:t>
            </a:r>
          </a:p>
          <a:p>
            <a:pPr lvl="1"/>
            <a:r>
              <a:rPr lang="en-US" dirty="0" smtClean="0"/>
              <a:t>Users may </a:t>
            </a:r>
            <a:r>
              <a:rPr lang="en-US" dirty="0"/>
              <a:t>input numbers as guesses</a:t>
            </a:r>
          </a:p>
          <a:p>
            <a:pPr lvl="2"/>
            <a:r>
              <a:rPr lang="en-US" dirty="0"/>
              <a:t>The user should not be able to read the file with the correct answers</a:t>
            </a:r>
          </a:p>
          <a:p>
            <a:pPr lvl="1"/>
            <a:r>
              <a:rPr lang="en-US" dirty="0" smtClean="0"/>
              <a:t>Program </a:t>
            </a:r>
            <a:r>
              <a:rPr lang="en-US" dirty="0"/>
              <a:t>must check if guesses are </a:t>
            </a:r>
            <a:r>
              <a:rPr lang="en-US" dirty="0" smtClean="0"/>
              <a:t>correct</a:t>
            </a:r>
          </a:p>
          <a:p>
            <a:pPr lvl="2"/>
            <a:r>
              <a:rPr lang="en-US" dirty="0" smtClean="0"/>
              <a:t>The program must be able to read the file with correct answers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5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376" y="56274"/>
            <a:ext cx="8229600" cy="1143000"/>
          </a:xfrm>
        </p:spPr>
        <p:txBody>
          <a:bodyPr/>
          <a:lstStyle/>
          <a:p>
            <a:r>
              <a:rPr lang="en-US" dirty="0" err="1" smtClean="0"/>
              <a:t>setuid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7893" y="2058927"/>
            <a:ext cx="8700448" cy="322275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game] </a:t>
            </a:r>
            <a:r>
              <a:rPr lang="en-US" dirty="0" err="1" smtClean="0">
                <a:latin typeface="Lucida Console" panose="020B0609040504020204" pitchFamily="49" charset="0"/>
              </a:rPr>
              <a:t>ls</a:t>
            </a:r>
            <a:r>
              <a:rPr lang="en-US" dirty="0" smtClean="0">
                <a:latin typeface="Lucida Console" panose="020B0609040504020204" pitchFamily="49" charset="0"/>
              </a:rPr>
              <a:t> -</a:t>
            </a:r>
            <a:r>
              <a:rPr lang="en-US" dirty="0" err="1" smtClean="0">
                <a:latin typeface="Lucida Console" panose="020B0609040504020204" pitchFamily="49" charset="0"/>
              </a:rPr>
              <a:t>lh</a:t>
            </a:r>
            <a:endParaRPr lang="en-US" dirty="0" smtClean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rw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-------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1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amislove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faculty  180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Jan 23 11:25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secrets.txt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rwsr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sr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-x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4 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amislove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faculty 8.5K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Jan 23 11:25 </a:t>
            </a:r>
            <a:r>
              <a:rPr lang="en-US" dirty="0" err="1" smtClean="0">
                <a:solidFill>
                  <a:schemeClr val="accent2"/>
                </a:solidFill>
                <a:latin typeface="Lucida Console" panose="020B0609040504020204" pitchFamily="49" charset="0"/>
              </a:rPr>
              <a:t>guessinggame</a:t>
            </a:r>
            <a:endParaRPr lang="en-US" dirty="0" smtClean="0">
              <a:solidFill>
                <a:schemeClr val="accent2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game]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cat secrets.txt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cat: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secrets.txt: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Permission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denied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game]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./</a:t>
            </a:r>
            <a:r>
              <a:rPr lang="en-US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guessinggame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4 8 15 16 23 42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Sorry, none of those number are correct :(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game</a:t>
            </a:r>
            <a:r>
              <a:rPr lang="en-US" dirty="0">
                <a:solidFill>
                  <a:schemeClr val="accent3"/>
                </a:solidFill>
                <a:latin typeface="Lucida Console" panose="020B0609040504020204" pitchFamily="49" charset="0"/>
              </a:rPr>
              <a:t>] 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./</a:t>
            </a:r>
            <a:r>
              <a:rPr lang="en-US" dirty="0" err="1">
                <a:solidFill>
                  <a:schemeClr val="bg1"/>
                </a:solidFill>
                <a:latin typeface="Lucida Console" panose="020B0609040504020204" pitchFamily="49" charset="0"/>
              </a:rPr>
              <a:t>guessinggame</a:t>
            </a:r>
            <a:r>
              <a:rPr lang="en-US" dirty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37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Correct, 37 is one of the hidden numbers!</a:t>
            </a:r>
            <a:endParaRPr lang="en-US" dirty="0">
              <a:solidFill>
                <a:schemeClr val="bg1"/>
              </a:solidFill>
              <a:latin typeface="Lucida Console" panose="020B0609040504020204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02610" y="1597064"/>
            <a:ext cx="3716514" cy="655647"/>
          </a:xfrm>
          <a:prstGeom prst="wedgeRectCallout">
            <a:avLst>
              <a:gd name="adj1" fmla="val -39375"/>
              <a:gd name="adj2" fmla="val 163692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Game executable is </a:t>
            </a:r>
            <a:r>
              <a:rPr lang="en-US" sz="2400" dirty="0" err="1" smtClean="0"/>
              <a:t>setuid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747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316" y="0"/>
            <a:ext cx="8229600" cy="1143000"/>
          </a:xfrm>
        </p:spPr>
        <p:txBody>
          <a:bodyPr/>
          <a:lstStyle/>
          <a:p>
            <a:r>
              <a:rPr lang="en-US" dirty="0" smtClean="0"/>
              <a:t>How to </a:t>
            </a:r>
            <a:r>
              <a:rPr lang="en-US" dirty="0" err="1" smtClean="0"/>
              <a:t>setuid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017" y="3330054"/>
            <a:ext cx="8400197" cy="3411940"/>
          </a:xfrm>
        </p:spPr>
        <p:txBody>
          <a:bodyPr/>
          <a:lstStyle/>
          <a:p>
            <a:r>
              <a:rPr lang="en-US" b="1" dirty="0" smtClean="0"/>
              <a:t>Be very careful with </a:t>
            </a:r>
            <a:r>
              <a:rPr lang="en-US" b="1" dirty="0" err="1" smtClean="0"/>
              <a:t>setuid</a:t>
            </a:r>
            <a:endParaRPr lang="en-US" b="1" dirty="0" smtClean="0"/>
          </a:p>
          <a:p>
            <a:pPr lvl="1"/>
            <a:r>
              <a:rPr lang="en-US" dirty="0" smtClean="0"/>
              <a:t>You are giving other users the ability to run a program as </a:t>
            </a:r>
            <a:r>
              <a:rPr lang="en-US" b="1" dirty="0" smtClean="0"/>
              <a:t>you</a:t>
            </a:r>
            <a:r>
              <a:rPr lang="en-US" dirty="0" smtClean="0"/>
              <a:t>, with </a:t>
            </a:r>
            <a:r>
              <a:rPr lang="en-US" b="1" dirty="0" smtClean="0"/>
              <a:t>your privileges</a:t>
            </a:r>
          </a:p>
          <a:p>
            <a:r>
              <a:rPr lang="en-US" dirty="0" smtClean="0"/>
              <a:t>Programs that are </a:t>
            </a:r>
            <a:r>
              <a:rPr lang="en-US" dirty="0" err="1" smtClean="0"/>
              <a:t>setuid</a:t>
            </a:r>
            <a:r>
              <a:rPr lang="en-US" dirty="0" smtClean="0"/>
              <a:t>=root should </a:t>
            </a:r>
            <a:r>
              <a:rPr lang="en-US" dirty="0" smtClean="0">
                <a:solidFill>
                  <a:schemeClr val="accent1"/>
                </a:solidFill>
              </a:rPr>
              <a:t>drop privileges</a:t>
            </a:r>
          </a:p>
          <a:p>
            <a:pPr lvl="1"/>
            <a:r>
              <a:rPr lang="en-US" dirty="0" smtClean="0"/>
              <a:t>Google “</a:t>
            </a:r>
            <a:r>
              <a:rPr lang="en-US" dirty="0" err="1" smtClean="0"/>
              <a:t>setuid</a:t>
            </a:r>
            <a:r>
              <a:rPr lang="en-US" dirty="0" smtClean="0"/>
              <a:t> demystified” for more info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86603" y="1117232"/>
            <a:ext cx="8523027" cy="21172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20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tmp</a:t>
            </a: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] </a:t>
            </a:r>
            <a:r>
              <a:rPr lang="en-US" sz="2000" dirty="0" err="1" smtClean="0">
                <a:latin typeface="Lucida Console" panose="020B0609040504020204" pitchFamily="49" charset="0"/>
              </a:rPr>
              <a:t>gcc</a:t>
            </a:r>
            <a:r>
              <a:rPr lang="en-US" sz="2000" dirty="0" smtClean="0">
                <a:latin typeface="Lucida Console" panose="020B0609040504020204" pitchFamily="49" charset="0"/>
              </a:rPr>
              <a:t> –o </a:t>
            </a:r>
            <a:r>
              <a:rPr lang="en-US" sz="2000" dirty="0" err="1" smtClean="0">
                <a:latin typeface="Lucida Console" panose="020B0609040504020204" pitchFamily="49" charset="0"/>
              </a:rPr>
              <a:t>my_program</a:t>
            </a:r>
            <a:r>
              <a:rPr lang="en-US" sz="2000" dirty="0" smtClean="0"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latin typeface="Lucida Console" panose="020B0609040504020204" pitchFamily="49" charset="0"/>
              </a:rPr>
              <a:t>my_program.c</a:t>
            </a:r>
            <a:endParaRPr lang="en-US" sz="2000" dirty="0" smtClean="0"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2000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2000" dirty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tmp</a:t>
            </a: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] 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ls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-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lh</a:t>
            </a:r>
            <a:endParaRPr lang="en-US" sz="2000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rwxr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xr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-x </a:t>
            </a: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1 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cbw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faculty 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2.3K </a:t>
            </a: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Jan 23 11:25 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my_program</a:t>
            </a:r>
            <a:endParaRPr lang="en-US" sz="2000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2000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2000" dirty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tmp</a:t>
            </a: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] 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chmod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u+s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my_program</a:t>
            </a:r>
            <a:endParaRPr lang="en-US" sz="2000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2000" dirty="0" err="1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2000" dirty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tmp</a:t>
            </a: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] </a:t>
            </a:r>
            <a:r>
              <a:rPr lang="en-US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ls</a:t>
            </a: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-</a:t>
            </a:r>
            <a:r>
              <a:rPr lang="en-US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lh</a:t>
            </a:r>
            <a:endParaRPr lang="en-US" sz="2000" dirty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rwsr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xr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-x </a:t>
            </a: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1 </a:t>
            </a:r>
            <a:r>
              <a:rPr lang="en-US" sz="2000" dirty="0" err="1">
                <a:solidFill>
                  <a:schemeClr val="bg1"/>
                </a:solidFill>
                <a:latin typeface="Lucida Console" panose="020B0609040504020204" pitchFamily="49" charset="0"/>
              </a:rPr>
              <a:t>cbw</a:t>
            </a: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 faculty 2.3K Jan 23 11:25 </a:t>
            </a:r>
            <a:r>
              <a:rPr lang="en-US" sz="2000" dirty="0" err="1">
                <a:solidFill>
                  <a:schemeClr val="accent2"/>
                </a:solidFill>
                <a:latin typeface="Lucida Console" panose="020B0609040504020204" pitchFamily="49" charset="0"/>
              </a:rPr>
              <a:t>my_program</a:t>
            </a:r>
            <a:endParaRPr lang="en-US" sz="2000" dirty="0">
              <a:solidFill>
                <a:schemeClr val="accent2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4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7078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Authentication</a:t>
            </a:r>
            <a:r>
              <a:rPr lang="en-US" dirty="0" smtClean="0"/>
              <a:t> is the process of verifying an actor’s </a:t>
            </a:r>
            <a:r>
              <a:rPr lang="en-US" dirty="0" smtClean="0">
                <a:solidFill>
                  <a:schemeClr val="accent1"/>
                </a:solidFill>
              </a:rPr>
              <a:t>identity</a:t>
            </a:r>
          </a:p>
          <a:p>
            <a:r>
              <a:rPr lang="en-US" dirty="0" smtClean="0"/>
              <a:t>Critical for security of systems</a:t>
            </a:r>
          </a:p>
          <a:p>
            <a:pPr lvl="1"/>
            <a:r>
              <a:rPr lang="en-US" dirty="0" smtClean="0"/>
              <a:t>Permissions, capabilities, and access control are all contingent upon knowing the identity of the actor</a:t>
            </a:r>
          </a:p>
          <a:p>
            <a:r>
              <a:rPr lang="en-US" dirty="0" smtClean="0"/>
              <a:t>Typically parameterized as a </a:t>
            </a:r>
            <a:r>
              <a:rPr lang="en-US" dirty="0" smtClean="0">
                <a:solidFill>
                  <a:schemeClr val="accent1"/>
                </a:solidFill>
              </a:rPr>
              <a:t>username</a:t>
            </a:r>
            <a:r>
              <a:rPr lang="en-US" dirty="0" smtClean="0"/>
              <a:t> and a </a:t>
            </a:r>
            <a:r>
              <a:rPr lang="en-US" dirty="0" smtClean="0">
                <a:solidFill>
                  <a:schemeClr val="accent1"/>
                </a:solidFill>
              </a:rPr>
              <a:t>secret</a:t>
            </a:r>
          </a:p>
          <a:p>
            <a:pPr lvl="1"/>
            <a:r>
              <a:rPr lang="en-US" dirty="0" smtClean="0"/>
              <a:t>The secret attempts to limit unauthorized access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19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552734" y="3650776"/>
            <a:ext cx="5663821" cy="159678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15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setuid</a:t>
            </a:r>
            <a:r>
              <a:rPr lang="en-US" dirty="0" smtClean="0"/>
              <a:t> and scripts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2012" y="1021699"/>
            <a:ext cx="8523027" cy="14212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317625" algn="l"/>
                <a:tab pos="1944688" algn="l"/>
                <a:tab pos="2627313" algn="l"/>
                <a:tab pos="3254375" algn="l"/>
                <a:tab pos="3944938" algn="l"/>
              </a:tabLst>
            </a:pP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20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tmp</a:t>
            </a: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] 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ls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-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lh</a:t>
            </a:r>
            <a:endParaRPr lang="en-US" sz="2000" dirty="0" smtClean="0">
              <a:solidFill>
                <a:schemeClr val="bg1"/>
              </a:solidFill>
              <a:latin typeface="Lucida Console" panose="020B0609040504020204" pitchFamily="49" charset="0"/>
            </a:endParaRPr>
          </a:p>
          <a:p>
            <a:pPr>
              <a:tabLst>
                <a:tab pos="457200" algn="l"/>
                <a:tab pos="1084263" algn="l"/>
              </a:tabLst>
            </a:pP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rwsr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xr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-x </a:t>
            </a: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1 </a:t>
            </a:r>
            <a:r>
              <a:rPr lang="en-US" sz="2000" dirty="0" err="1" smtClean="0">
                <a:solidFill>
                  <a:schemeClr val="bg1"/>
                </a:solidFill>
                <a:latin typeface="Lucida Console" panose="020B0609040504020204" pitchFamily="49" charset="0"/>
              </a:rPr>
              <a:t>cbw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faculty 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2.3K </a:t>
            </a:r>
            <a:r>
              <a:rPr lang="en-US" sz="2000" dirty="0">
                <a:solidFill>
                  <a:schemeClr val="bg1"/>
                </a:solidFill>
                <a:latin typeface="Lucida Console" panose="020B0609040504020204" pitchFamily="49" charset="0"/>
              </a:rPr>
              <a:t>Jan 23 11:25 </a:t>
            </a:r>
            <a:r>
              <a:rPr lang="en-US" sz="2000" dirty="0" smtClean="0">
                <a:solidFill>
                  <a:schemeClr val="accent2"/>
                </a:solidFill>
                <a:latin typeface="Lucida Console" panose="020B0609040504020204" pitchFamily="49" charset="0"/>
              </a:rPr>
              <a:t>server.py</a:t>
            </a:r>
          </a:p>
          <a:p>
            <a:pPr>
              <a:tabLst>
                <a:tab pos="457200" algn="l"/>
                <a:tab pos="1084263" algn="l"/>
              </a:tabLst>
            </a:pP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[</a:t>
            </a:r>
            <a:r>
              <a:rPr lang="en-US" sz="20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cbw@finalfight</a:t>
            </a: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 smtClean="0">
                <a:solidFill>
                  <a:schemeClr val="accent3"/>
                </a:solidFill>
                <a:latin typeface="Lucida Console" panose="020B0609040504020204" pitchFamily="49" charset="0"/>
              </a:rPr>
              <a:t>tmp</a:t>
            </a:r>
            <a:r>
              <a:rPr lang="en-US" sz="2000" dirty="0" smtClean="0">
                <a:solidFill>
                  <a:schemeClr val="accent3"/>
                </a:solidFill>
                <a:latin typeface="Lucida Console" panose="020B0609040504020204" pitchFamily="49" charset="0"/>
              </a:rPr>
              <a:t>] </a:t>
            </a:r>
            <a:r>
              <a:rPr lang="en-US" sz="2000" dirty="0" smtClean="0">
                <a:solidFill>
                  <a:schemeClr val="bg1"/>
                </a:solidFill>
                <a:latin typeface="Lucida Console" panose="020B0609040504020204" pitchFamily="49" charset="0"/>
              </a:rPr>
              <a:t>./server.py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2256" y="2579427"/>
            <a:ext cx="6665744" cy="4080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Steps to run a </a:t>
            </a:r>
            <a:r>
              <a:rPr lang="en-US" dirty="0" err="1" smtClean="0"/>
              <a:t>setuid</a:t>
            </a:r>
            <a:r>
              <a:rPr lang="en-US" dirty="0" smtClean="0"/>
              <a:t> script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Kernel checks </a:t>
            </a:r>
            <a:r>
              <a:rPr lang="en-US" dirty="0" err="1" smtClean="0"/>
              <a:t>setuid</a:t>
            </a:r>
            <a:r>
              <a:rPr lang="en-US" dirty="0" smtClean="0"/>
              <a:t> bit of the script</a:t>
            </a:r>
          </a:p>
          <a:p>
            <a:pPr marL="971550" lvl="1" indent="-514350">
              <a:buFont typeface="+mj-lt"/>
              <a:buAutoNum type="arabicPeriod"/>
            </a:pPr>
            <a:endParaRPr lang="en-US" sz="1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Kernel loads the interpreter </a:t>
            </a:r>
            <a:r>
              <a:rPr lang="en-US" dirty="0"/>
              <a:t>(i.e. python</a:t>
            </a:r>
            <a:r>
              <a:rPr lang="en-US" dirty="0" smtClean="0"/>
              <a:t>) with </a:t>
            </a:r>
            <a:r>
              <a:rPr lang="en-US" dirty="0" err="1" smtClean="0"/>
              <a:t>setuid</a:t>
            </a:r>
            <a:r>
              <a:rPr lang="en-US" dirty="0" smtClean="0"/>
              <a:t> permissions</a:t>
            </a:r>
          </a:p>
          <a:p>
            <a:pPr marL="971550" lvl="1" indent="-514350">
              <a:buFont typeface="+mj-lt"/>
              <a:buAutoNum type="arabicPeriod"/>
            </a:pPr>
            <a:endParaRPr lang="en-US" sz="16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Interpreter executes the script</a:t>
            </a:r>
          </a:p>
          <a:p>
            <a:pPr marL="571500" indent="-514350"/>
            <a:r>
              <a:rPr lang="en-US" b="1" dirty="0"/>
              <a:t>Never set a script as </a:t>
            </a:r>
            <a:r>
              <a:rPr lang="en-US" b="1" dirty="0" err="1" smtClean="0"/>
              <a:t>setuid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" name="Picture 2" descr="D:\Classes\CS 4700\assets\devil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542" y="5429943"/>
            <a:ext cx="1150145" cy="1150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ular Callout 7"/>
          <p:cNvSpPr/>
          <p:nvPr/>
        </p:nvSpPr>
        <p:spPr>
          <a:xfrm>
            <a:off x="6980830" y="3341752"/>
            <a:ext cx="1978925" cy="1680623"/>
          </a:xfrm>
          <a:prstGeom prst="wedgeRectCallout">
            <a:avLst>
              <a:gd name="adj1" fmla="val 2308"/>
              <a:gd name="adj2" fmla="val 74243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Replace server.py with modified, evil script</a:t>
            </a:r>
            <a:endParaRPr lang="en-US" sz="2400" dirty="0"/>
          </a:p>
        </p:txBody>
      </p: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 flipV="1">
            <a:off x="5520519" y="4885899"/>
            <a:ext cx="1946023" cy="1119117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ular Callout 16"/>
          <p:cNvSpPr/>
          <p:nvPr/>
        </p:nvSpPr>
        <p:spPr>
          <a:xfrm>
            <a:off x="767685" y="856398"/>
            <a:ext cx="5339688" cy="1148686"/>
          </a:xfrm>
          <a:prstGeom prst="wedgeRectCallout">
            <a:avLst>
              <a:gd name="adj1" fmla="val 19688"/>
              <a:gd name="adj2" fmla="val 109887"/>
            </a:avLst>
          </a:prstGeom>
          <a:solidFill>
            <a:schemeClr val="accent2"/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This is known as a TOCTOU vulnerability:</a:t>
            </a:r>
          </a:p>
          <a:p>
            <a:pPr algn="ctr"/>
            <a:r>
              <a:rPr lang="en-US" sz="2400" dirty="0" smtClean="0"/>
              <a:t>Time-Of-Check, Time-of-Use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121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1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2"/>
            <a:ext cx="8229600" cy="1143000"/>
          </a:xfrm>
        </p:spPr>
        <p:txBody>
          <a:bodyPr/>
          <a:lstStyle/>
          <a:p>
            <a:r>
              <a:rPr lang="en-US" dirty="0" smtClean="0"/>
              <a:t>Limitations of the Unix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4065"/>
            <a:ext cx="8229600" cy="1839036"/>
          </a:xfrm>
        </p:spPr>
        <p:txBody>
          <a:bodyPr/>
          <a:lstStyle/>
          <a:p>
            <a:r>
              <a:rPr lang="en-US" dirty="0" smtClean="0"/>
              <a:t>The Unix model is very simple</a:t>
            </a:r>
          </a:p>
          <a:p>
            <a:pPr lvl="1"/>
            <a:r>
              <a:rPr lang="en-US" dirty="0" smtClean="0"/>
              <a:t>Users and groups, read/write/execute</a:t>
            </a:r>
          </a:p>
          <a:p>
            <a:r>
              <a:rPr lang="en-US" dirty="0" smtClean="0"/>
              <a:t>Not all possible policies can be encoded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3118513" y="3082290"/>
            <a:ext cx="5970895" cy="25951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file 1: two users have high privileges</a:t>
            </a:r>
          </a:p>
          <a:p>
            <a:pPr lvl="1"/>
            <a:r>
              <a:rPr lang="en-US" dirty="0" smtClean="0"/>
              <a:t>If user 3 and user 4 are in a group, how to give user 2 read and user 1 nothing?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797271"/>
              </p:ext>
            </p:extLst>
          </p:nvPr>
        </p:nvGraphicFramePr>
        <p:xfrm>
          <a:off x="213816" y="3082290"/>
          <a:ext cx="275844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555"/>
                <a:gridCol w="873443"/>
                <a:gridCol w="873443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file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file</a:t>
                      </a:r>
                      <a:r>
                        <a:rPr lang="en-US" sz="2400" baseline="0" dirty="0" smtClean="0"/>
                        <a:t> 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rwx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8"/>
          <p:cNvSpPr txBox="1">
            <a:spLocks/>
          </p:cNvSpPr>
          <p:nvPr/>
        </p:nvSpPr>
        <p:spPr>
          <a:xfrm>
            <a:off x="285465" y="5568287"/>
            <a:ext cx="8715234" cy="1189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file 2: four distinct privilege levels</a:t>
            </a:r>
          </a:p>
          <a:p>
            <a:pPr lvl="1"/>
            <a:r>
              <a:rPr lang="en-US" dirty="0" smtClean="0"/>
              <a:t>Maximum of three levels (user, group, other)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76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2"/>
            <a:ext cx="8229600" cy="1143000"/>
          </a:xfrm>
        </p:spPr>
        <p:txBody>
          <a:bodyPr/>
          <a:lstStyle/>
          <a:p>
            <a:r>
              <a:rPr lang="en-US" dirty="0" smtClean="0"/>
              <a:t>Access Control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66" y="1161368"/>
            <a:ext cx="8229600" cy="1770797"/>
          </a:xfrm>
        </p:spPr>
        <p:txBody>
          <a:bodyPr/>
          <a:lstStyle/>
          <a:p>
            <a:r>
              <a:rPr lang="en-US" dirty="0" smtClean="0"/>
              <a:t>ACLs are explicit rules that grant or deny permissions to users and groups</a:t>
            </a:r>
          </a:p>
          <a:p>
            <a:pPr lvl="1"/>
            <a:r>
              <a:rPr lang="en-US" dirty="0" smtClean="0"/>
              <a:t>Typically associated with files as meta-data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357194"/>
              </p:ext>
            </p:extLst>
          </p:nvPr>
        </p:nvGraphicFramePr>
        <p:xfrm>
          <a:off x="391237" y="2857102"/>
          <a:ext cx="2758441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1555"/>
                <a:gridCol w="873443"/>
                <a:gridCol w="873443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file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file</a:t>
                      </a:r>
                      <a:r>
                        <a:rPr lang="en-US" sz="2400" baseline="0" dirty="0" smtClean="0"/>
                        <a:t> 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r--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rwx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user 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rw</a:t>
                      </a:r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---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8"/>
          <p:cNvSpPr txBox="1">
            <a:spLocks/>
          </p:cNvSpPr>
          <p:nvPr/>
        </p:nvSpPr>
        <p:spPr>
          <a:xfrm>
            <a:off x="3527946" y="2932165"/>
            <a:ext cx="5022377" cy="2185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file 1: owner = user 4, group = {user 4, user 3}</a:t>
            </a:r>
          </a:p>
          <a:p>
            <a:pPr marL="457200" lvl="1" indent="0">
              <a:buNone/>
            </a:pPr>
            <a:r>
              <a:rPr lang="en-US" dirty="0" smtClean="0"/>
              <a:t>owner: </a:t>
            </a:r>
            <a:r>
              <a:rPr lang="en-US" dirty="0" err="1" smtClean="0"/>
              <a:t>rw</a:t>
            </a:r>
            <a:r>
              <a:rPr lang="en-US" dirty="0" smtClean="0"/>
              <a:t>-	group: </a:t>
            </a:r>
            <a:r>
              <a:rPr lang="en-US" dirty="0" err="1" smtClean="0"/>
              <a:t>rw</a:t>
            </a:r>
            <a:r>
              <a:rPr lang="en-US" dirty="0" smtClean="0"/>
              <a:t>-</a:t>
            </a:r>
          </a:p>
          <a:p>
            <a:pPr marL="457200" lvl="1" indent="0">
              <a:buNone/>
            </a:pPr>
            <a:r>
              <a:rPr lang="en-US" dirty="0" smtClean="0"/>
              <a:t>user 2: r--	other: ---</a:t>
            </a:r>
            <a:endParaRPr lang="en-US" dirty="0"/>
          </a:p>
        </p:txBody>
      </p:sp>
      <p:sp>
        <p:nvSpPr>
          <p:cNvPr id="7" name="Content Placeholder 8"/>
          <p:cNvSpPr txBox="1">
            <a:spLocks/>
          </p:cNvSpPr>
          <p:nvPr/>
        </p:nvSpPr>
        <p:spPr>
          <a:xfrm>
            <a:off x="295702" y="5322626"/>
            <a:ext cx="8513928" cy="153537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file 2: owner = user 3, group = {user 3, user 1}</a:t>
            </a:r>
          </a:p>
          <a:p>
            <a:pPr marL="457200" lvl="1" indent="0">
              <a:buNone/>
            </a:pPr>
            <a:r>
              <a:rPr lang="en-US" dirty="0" smtClean="0"/>
              <a:t>owner: </a:t>
            </a:r>
            <a:r>
              <a:rPr lang="en-US" dirty="0" err="1" smtClean="0"/>
              <a:t>rw</a:t>
            </a:r>
            <a:r>
              <a:rPr lang="en-US" dirty="0" err="1"/>
              <a:t>x</a:t>
            </a:r>
            <a:r>
              <a:rPr lang="en-US" dirty="0" smtClean="0"/>
              <a:t>	group: </a:t>
            </a:r>
            <a:r>
              <a:rPr lang="en-US" dirty="0" err="1" smtClean="0"/>
              <a:t>rw</a:t>
            </a:r>
            <a:r>
              <a:rPr lang="en-US" dirty="0" smtClean="0"/>
              <a:t>-</a:t>
            </a:r>
          </a:p>
          <a:p>
            <a:pPr marL="457200" lvl="1" indent="0">
              <a:buNone/>
            </a:pPr>
            <a:r>
              <a:rPr lang="en-US" dirty="0" smtClean="0"/>
              <a:t>user 2: r--	other: ---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94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252" y="274637"/>
            <a:ext cx="3534769" cy="2086426"/>
          </a:xfrm>
        </p:spPr>
        <p:txBody>
          <a:bodyPr>
            <a:normAutofit/>
          </a:bodyPr>
          <a:lstStyle/>
          <a:p>
            <a:r>
              <a:rPr lang="en-US" dirty="0" smtClean="0"/>
              <a:t>More ACLs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43</a:t>
            </a:fld>
            <a:endParaRPr lang="en-US" dirty="0"/>
          </a:p>
        </p:txBody>
      </p:sp>
      <p:pic>
        <p:nvPicPr>
          <p:cNvPr id="6146" name="Picture 2" descr="D:\Classes\5600\assets\windows_ac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699" y="225377"/>
            <a:ext cx="4645759" cy="612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8"/>
          <p:cNvSpPr txBox="1">
            <a:spLocks/>
          </p:cNvSpPr>
          <p:nvPr/>
        </p:nvSpPr>
        <p:spPr>
          <a:xfrm>
            <a:off x="218365" y="2345311"/>
            <a:ext cx="3698543" cy="2185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OSX and some versions of Linux also support ACLs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6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API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845" y="1146412"/>
            <a:ext cx="5104262" cy="5559804"/>
          </a:xfrm>
        </p:spPr>
        <p:txBody>
          <a:bodyPr>
            <a:normAutofit/>
          </a:bodyPr>
          <a:lstStyle/>
          <a:p>
            <a:r>
              <a:rPr lang="en-US" dirty="0" smtClean="0"/>
              <a:t>On Android, apps need permission to access some sensitive API calls</a:t>
            </a:r>
          </a:p>
          <a:p>
            <a:r>
              <a:rPr lang="en-US" dirty="0" smtClean="0"/>
              <a:t>Android is based on Linux</a:t>
            </a:r>
          </a:p>
          <a:p>
            <a:r>
              <a:rPr lang="en-US" dirty="0" smtClean="0"/>
              <a:t>Behind the scenes, each app is given its own user and group</a:t>
            </a:r>
          </a:p>
          <a:p>
            <a:r>
              <a:rPr lang="en-US" dirty="0" smtClean="0"/>
              <a:t>Kernel enforces permission checks when system calls are made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44</a:t>
            </a:fld>
            <a:endParaRPr lang="en-US" dirty="0"/>
          </a:p>
        </p:txBody>
      </p:sp>
      <p:pic>
        <p:nvPicPr>
          <p:cNvPr id="4098" name="Picture 2" descr="D:\Classes\5600\assets\fb-inst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983" y="939916"/>
            <a:ext cx="3246791" cy="576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44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3771"/>
            <a:ext cx="8229600" cy="5814921"/>
          </a:xfrm>
        </p:spPr>
        <p:txBody>
          <a:bodyPr anchor="ctr">
            <a:normAutofit/>
          </a:bodyPr>
          <a:lstStyle/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Authentication</a:t>
            </a:r>
            <a:endParaRPr lang="en-US" sz="4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bg1">
                    <a:lumMod val="50000"/>
                  </a:schemeClr>
                </a:solidFill>
              </a:rPr>
              <a:t>Access Control</a:t>
            </a:r>
          </a:p>
          <a:p>
            <a:r>
              <a:rPr lang="en-US" sz="4400" dirty="0" smtClean="0"/>
              <a:t>Mandatory Access Control</a:t>
            </a:r>
            <a:endParaRPr lang="en-US" sz="4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8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Secrets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075" y="1600200"/>
            <a:ext cx="8679975" cy="5046260"/>
          </a:xfrm>
        </p:spPr>
        <p:txBody>
          <a:bodyPr>
            <a:normAutofit/>
          </a:bodyPr>
          <a:lstStyle/>
          <a:p>
            <a:r>
              <a:rPr lang="en-US" dirty="0" smtClean="0"/>
              <a:t>Actors provide their secret to </a:t>
            </a:r>
            <a:r>
              <a:rPr lang="en-US" dirty="0" smtClean="0">
                <a:solidFill>
                  <a:schemeClr val="accent1"/>
                </a:solidFill>
              </a:rPr>
              <a:t>log-in</a:t>
            </a:r>
            <a:r>
              <a:rPr lang="en-US" dirty="0" smtClean="0"/>
              <a:t> to a system</a:t>
            </a:r>
          </a:p>
          <a:p>
            <a:r>
              <a:rPr lang="en-US" dirty="0" smtClean="0"/>
              <a:t>Three classes of secrets: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Something you know</a:t>
            </a:r>
          </a:p>
          <a:p>
            <a:pPr lvl="2"/>
            <a:r>
              <a:rPr lang="en-US" dirty="0" smtClean="0"/>
              <a:t>Example: a password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Something you have</a:t>
            </a:r>
          </a:p>
          <a:p>
            <a:pPr lvl="2"/>
            <a:r>
              <a:rPr lang="en-US" dirty="0" smtClean="0"/>
              <a:t>Examples: a smart card or smart phone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Something you are</a:t>
            </a:r>
          </a:p>
          <a:p>
            <a:pPr lvl="2"/>
            <a:r>
              <a:rPr lang="en-US" dirty="0" smtClean="0"/>
              <a:t>Examples: fingerprint, voice scan, iris scan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57451" y="2784143"/>
            <a:ext cx="3766782" cy="996287"/>
          </a:xfrm>
          <a:prstGeom prst="rect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0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Passwords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89412"/>
          </a:xfrm>
        </p:spPr>
        <p:txBody>
          <a:bodyPr/>
          <a:lstStyle/>
          <a:p>
            <a:r>
              <a:rPr lang="en-US" dirty="0" smtClean="0"/>
              <a:t>The system must validate passwords provided by users</a:t>
            </a:r>
          </a:p>
          <a:p>
            <a:r>
              <a:rPr lang="en-US" dirty="0" smtClean="0"/>
              <a:t>Thus, passwords must be stored somewhere</a:t>
            </a:r>
          </a:p>
          <a:p>
            <a:r>
              <a:rPr lang="en-US" dirty="0" smtClean="0"/>
              <a:t>Basic storage: plain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907576" y="4135272"/>
            <a:ext cx="7233314" cy="2456597"/>
            <a:chOff x="907576" y="4135272"/>
            <a:chExt cx="7233314" cy="2456597"/>
          </a:xfrm>
        </p:grpSpPr>
        <p:sp>
          <p:nvSpPr>
            <p:cNvPr id="5" name="Rectangle 4"/>
            <p:cNvSpPr/>
            <p:nvPr/>
          </p:nvSpPr>
          <p:spPr>
            <a:xfrm>
              <a:off x="907576" y="4653887"/>
              <a:ext cx="7233314" cy="19379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tabLst>
                  <a:tab pos="1541463" algn="l"/>
                </a:tabLst>
              </a:pPr>
              <a:r>
                <a:rPr lang="en-US" sz="2400" dirty="0" err="1" smtClean="0"/>
                <a:t>cbw</a:t>
              </a:r>
              <a:r>
                <a:rPr lang="en-US" sz="2400" dirty="0" smtClean="0"/>
                <a:t>	p4ssw0rd</a:t>
              </a:r>
            </a:p>
            <a:p>
              <a:pPr>
                <a:tabLst>
                  <a:tab pos="1541463" algn="l"/>
                </a:tabLst>
              </a:pPr>
              <a:r>
                <a:rPr lang="en-US" sz="2400" dirty="0" err="1" smtClean="0"/>
                <a:t>sandi</a:t>
              </a:r>
              <a:r>
                <a:rPr lang="en-US" sz="2400" dirty="0" smtClean="0"/>
                <a:t>	</a:t>
              </a:r>
              <a:r>
                <a:rPr lang="en-US" sz="2400" dirty="0" err="1" smtClean="0"/>
                <a:t>i</a:t>
              </a:r>
              <a:r>
                <a:rPr lang="en-US" sz="2400" dirty="0" smtClean="0"/>
                <a:t> heart doggies</a:t>
              </a:r>
            </a:p>
            <a:p>
              <a:pPr>
                <a:tabLst>
                  <a:tab pos="1541463" algn="l"/>
                </a:tabLst>
              </a:pPr>
              <a:r>
                <a:rPr lang="en-US" sz="2400" dirty="0" err="1" smtClean="0"/>
                <a:t>amislove</a:t>
              </a:r>
              <a:r>
                <a:rPr lang="en-US" sz="2400" dirty="0"/>
                <a:t>	</a:t>
              </a:r>
              <a:r>
                <a:rPr lang="en-US" sz="2400" dirty="0" smtClean="0"/>
                <a:t>93Gd9#jv*0x3N</a:t>
              </a:r>
            </a:p>
            <a:p>
              <a:pPr>
                <a:tabLst>
                  <a:tab pos="1541463" algn="l"/>
                </a:tabLst>
              </a:pPr>
              <a:r>
                <a:rPr lang="en-US" sz="2400" dirty="0" smtClean="0"/>
                <a:t>bob	security</a:t>
              </a:r>
              <a:endParaRPr lang="en-US" sz="24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907576" y="4135272"/>
              <a:ext cx="7233314" cy="51861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password.txt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4121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Problem: Password File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88907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Attackers often compromise systems</a:t>
            </a:r>
          </a:p>
          <a:p>
            <a:r>
              <a:rPr lang="en-US" dirty="0" smtClean="0"/>
              <a:t>They may be able to steal the password file</a:t>
            </a:r>
          </a:p>
          <a:p>
            <a:pPr lvl="1"/>
            <a:r>
              <a:rPr lang="en-US" dirty="0" smtClean="0"/>
              <a:t>Linux: /</a:t>
            </a:r>
            <a:r>
              <a:rPr lang="en-US" dirty="0" err="1" smtClean="0"/>
              <a:t>etc</a:t>
            </a:r>
            <a:r>
              <a:rPr lang="en-US" dirty="0" smtClean="0"/>
              <a:t>/shadow</a:t>
            </a:r>
          </a:p>
          <a:p>
            <a:pPr lvl="1"/>
            <a:r>
              <a:rPr lang="en-US" dirty="0" smtClean="0"/>
              <a:t>Windows: </a:t>
            </a:r>
            <a:r>
              <a:rPr lang="en-US" dirty="0"/>
              <a:t>c:\</a:t>
            </a:r>
            <a:r>
              <a:rPr lang="en-US" dirty="0" smtClean="0"/>
              <a:t>windows\system32\config\sam</a:t>
            </a:r>
          </a:p>
          <a:p>
            <a:r>
              <a:rPr lang="en-US" dirty="0" smtClean="0"/>
              <a:t>If the passwords are plain text, what happens?</a:t>
            </a:r>
          </a:p>
          <a:p>
            <a:pPr lvl="1"/>
            <a:r>
              <a:rPr lang="en-US" dirty="0" smtClean="0"/>
              <a:t>The attacker can now log-in as any user, including root/administrator</a:t>
            </a:r>
            <a:endParaRPr lang="en-US" dirty="0"/>
          </a:p>
          <a:p>
            <a:r>
              <a:rPr lang="en-US" b="1" dirty="0"/>
              <a:t>Passwords should never be stored in plain text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23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847" y="0"/>
            <a:ext cx="8229600" cy="1143000"/>
          </a:xfrm>
        </p:spPr>
        <p:txBody>
          <a:bodyPr/>
          <a:lstStyle/>
          <a:p>
            <a:r>
              <a:rPr lang="en-US" dirty="0" smtClean="0"/>
              <a:t>Hashed Passwords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655" y="1016757"/>
            <a:ext cx="8830100" cy="575935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Key idea: store encrypted versions of passwords</a:t>
            </a:r>
          </a:p>
          <a:p>
            <a:pPr lvl="1"/>
            <a:r>
              <a:rPr lang="en-US" dirty="0" smtClean="0"/>
              <a:t>Use one-way cryptographic hash functions</a:t>
            </a:r>
          </a:p>
          <a:p>
            <a:pPr lvl="1"/>
            <a:r>
              <a:rPr lang="en-US" dirty="0" smtClean="0"/>
              <a:t>Examples: md5, sha1, sha256, sha512</a:t>
            </a:r>
          </a:p>
          <a:p>
            <a:r>
              <a:rPr lang="en-US" dirty="0" smtClean="0"/>
              <a:t>Cryptographic hash function transform input data into scrambled output data</a:t>
            </a:r>
          </a:p>
          <a:p>
            <a:pPr lvl="1"/>
            <a:r>
              <a:rPr lang="en-US" dirty="0" smtClean="0"/>
              <a:t>Deterministic: hash(A) = hash(A)</a:t>
            </a:r>
          </a:p>
          <a:p>
            <a:pPr lvl="1"/>
            <a:r>
              <a:rPr lang="en-US" dirty="0" smtClean="0"/>
              <a:t>High entropy:</a:t>
            </a:r>
          </a:p>
          <a:p>
            <a:pPr lvl="2"/>
            <a:r>
              <a:rPr lang="en-US" dirty="0" smtClean="0"/>
              <a:t>md5(‘security’) = </a:t>
            </a:r>
            <a:r>
              <a:rPr lang="en-US" dirty="0"/>
              <a:t>e91e6348157868de9dd8b25c81aebfb9</a:t>
            </a:r>
            <a:endParaRPr lang="en-US" dirty="0" smtClean="0"/>
          </a:p>
          <a:p>
            <a:pPr lvl="2"/>
            <a:r>
              <a:rPr lang="en-US" dirty="0" smtClean="0"/>
              <a:t>md5(‘security1’) </a:t>
            </a:r>
            <a:r>
              <a:rPr lang="en-US" dirty="0"/>
              <a:t>= 8632c375e9eba096df51844a5a43ae93</a:t>
            </a:r>
            <a:endParaRPr lang="en-US" dirty="0" smtClean="0"/>
          </a:p>
          <a:p>
            <a:pPr lvl="2"/>
            <a:r>
              <a:rPr lang="en-US" dirty="0" smtClean="0"/>
              <a:t>md5(‘Security’) </a:t>
            </a:r>
            <a:r>
              <a:rPr lang="en-US" dirty="0"/>
              <a:t>= </a:t>
            </a:r>
            <a:r>
              <a:rPr lang="en-US" dirty="0" smtClean="0"/>
              <a:t>2fae32629d4ef4fc6341f1751b405e45</a:t>
            </a:r>
          </a:p>
          <a:p>
            <a:pPr lvl="1"/>
            <a:r>
              <a:rPr lang="en-US" dirty="0" smtClean="0"/>
              <a:t>Collision resistant</a:t>
            </a:r>
          </a:p>
          <a:p>
            <a:pPr lvl="2"/>
            <a:r>
              <a:rPr lang="en-US" dirty="0" smtClean="0"/>
              <a:t>Locating </a:t>
            </a:r>
            <a:r>
              <a:rPr lang="en-US" dirty="0"/>
              <a:t>A</a:t>
            </a:r>
            <a:r>
              <a:rPr lang="en-US" dirty="0" smtClean="0"/>
              <a:t>’ such that hash(A) = hash(A’) takes a long time</a:t>
            </a:r>
          </a:p>
          <a:p>
            <a:pPr lvl="2"/>
            <a:r>
              <a:rPr lang="en-US" dirty="0" smtClean="0"/>
              <a:t>Example: 2</a:t>
            </a:r>
            <a:r>
              <a:rPr lang="en-US" baseline="30000" dirty="0" smtClean="0"/>
              <a:t>21</a:t>
            </a:r>
            <a:r>
              <a:rPr lang="en-US" dirty="0" smtClean="0"/>
              <a:t> tries for md5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44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Hashed Password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07576" y="4135272"/>
            <a:ext cx="7233314" cy="2456597"/>
            <a:chOff x="907576" y="4135272"/>
            <a:chExt cx="7233314" cy="2456597"/>
          </a:xfrm>
        </p:grpSpPr>
        <p:sp>
          <p:nvSpPr>
            <p:cNvPr id="6" name="Rectangle 5"/>
            <p:cNvSpPr/>
            <p:nvPr/>
          </p:nvSpPr>
          <p:spPr>
            <a:xfrm>
              <a:off x="907576" y="4653887"/>
              <a:ext cx="7233314" cy="19379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tabLst>
                  <a:tab pos="1541463" algn="l"/>
                </a:tabLst>
              </a:pPr>
              <a:r>
                <a:rPr lang="en-US" sz="2400" dirty="0" err="1" smtClean="0"/>
                <a:t>cbw</a:t>
              </a:r>
              <a:r>
                <a:rPr lang="en-US" sz="2400" dirty="0"/>
                <a:t>	</a:t>
              </a:r>
              <a:r>
                <a:rPr lang="en-US" sz="2400" dirty="0" smtClean="0"/>
                <a:t>2a9d119df47ff993b662a8ef36f9ea20</a:t>
              </a:r>
            </a:p>
            <a:p>
              <a:pPr>
                <a:tabLst>
                  <a:tab pos="1541463" algn="l"/>
                </a:tabLst>
              </a:pPr>
              <a:r>
                <a:rPr lang="en-US" sz="2400" dirty="0" err="1" smtClean="0"/>
                <a:t>sandi</a:t>
              </a:r>
              <a:r>
                <a:rPr lang="en-US" sz="2400" dirty="0"/>
                <a:t>	23eb06699da16a3ee5003e5f4636e79f</a:t>
              </a:r>
              <a:endParaRPr lang="en-US" sz="2400" dirty="0" smtClean="0"/>
            </a:p>
            <a:p>
              <a:pPr>
                <a:tabLst>
                  <a:tab pos="1541463" algn="l"/>
                </a:tabLst>
              </a:pPr>
              <a:r>
                <a:rPr lang="en-US" sz="2400" dirty="0" err="1" smtClean="0"/>
                <a:t>amislove</a:t>
              </a:r>
              <a:r>
                <a:rPr lang="en-US" sz="2400" dirty="0"/>
                <a:t>	</a:t>
              </a:r>
              <a:r>
                <a:rPr lang="en-US" sz="2400" dirty="0" smtClean="0"/>
                <a:t>98bd0ebb3c3ec3fbe21269a8d840127c</a:t>
              </a:r>
            </a:p>
            <a:p>
              <a:pPr>
                <a:tabLst>
                  <a:tab pos="1541463" algn="l"/>
                </a:tabLst>
              </a:pPr>
              <a:r>
                <a:rPr lang="en-US" sz="2400" dirty="0" smtClean="0"/>
                <a:t>bob</a:t>
              </a:r>
              <a:r>
                <a:rPr lang="en-US" sz="2400" dirty="0"/>
                <a:t>	</a:t>
              </a:r>
              <a:r>
                <a:rPr lang="en-US" sz="2400" dirty="0" smtClean="0"/>
                <a:t>e91e6348157868de9dd8b25c81aebfb9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907576" y="4135272"/>
              <a:ext cx="7233314" cy="51861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/>
                <a:t>hashed_password.txt</a:t>
              </a:r>
              <a:endParaRPr lang="en-US" sz="2400" b="1" dirty="0"/>
            </a:p>
          </p:txBody>
        </p:sp>
      </p:grpSp>
      <p:pic>
        <p:nvPicPr>
          <p:cNvPr id="1026" name="Picture 2" descr="D:\Pictures\soft-scraps icons\User Coat Blue-0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92" y="1329988"/>
            <a:ext cx="962807" cy="96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78237" y="2292795"/>
            <a:ext cx="1423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User: </a:t>
            </a:r>
            <a:r>
              <a:rPr lang="en-US" sz="2400" dirty="0" err="1" smtClean="0"/>
              <a:t>cbw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777320" y="1475447"/>
            <a:ext cx="5254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md5(‘p4ssw0rd’) = </a:t>
            </a:r>
            <a:r>
              <a:rPr lang="en-US" sz="2400" dirty="0"/>
              <a:t>2a9d119df47ff993b662a8ef36f9ea20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1" name="Right Arrow 10"/>
          <p:cNvSpPr/>
          <p:nvPr/>
        </p:nvSpPr>
        <p:spPr>
          <a:xfrm>
            <a:off x="1671850" y="1596480"/>
            <a:ext cx="1255595" cy="57958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5400000">
            <a:off x="4073842" y="3234505"/>
            <a:ext cx="2565807" cy="70968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D:\Classes\CS 4700\assets\devil-ic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36" y="2733989"/>
            <a:ext cx="1267783" cy="1267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934271" y="2952381"/>
            <a:ext cx="5854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md5(‘</a:t>
            </a:r>
            <a:r>
              <a:rPr lang="en-US" sz="2400" dirty="0"/>
              <a:t>2a9d119df47ff993b662a8ef36f9ea20</a:t>
            </a:r>
            <a:r>
              <a:rPr lang="en-US" sz="2400" dirty="0" smtClean="0"/>
              <a:t>’) </a:t>
            </a:r>
            <a:r>
              <a:rPr lang="en-US" sz="2400" dirty="0"/>
              <a:t>= b35596ed3f0d5134739292faa04f7ca3 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1671850" y="3073414"/>
            <a:ext cx="1255595" cy="57958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rot="5400000">
            <a:off x="4812308" y="3972974"/>
            <a:ext cx="1088875" cy="709684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4797191" y="3693938"/>
            <a:ext cx="1105468" cy="1105468"/>
          </a:xfrm>
          <a:prstGeom prst="mathMultiply">
            <a:avLst/>
          </a:prstGeom>
          <a:solidFill>
            <a:schemeClr val="accent2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9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1" grpId="1" animBg="1"/>
      <p:bldP spid="12" grpId="0" animBg="1"/>
      <p:bldP spid="12" grpId="1" animBg="1"/>
      <p:bldP spid="15" grpId="0"/>
      <p:bldP spid="16" grpId="0" animBg="1"/>
      <p:bldP spid="17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69188</TotalTime>
  <Words>2486</Words>
  <Application>Microsoft Office PowerPoint</Application>
  <PresentationFormat>On-screen Show (4:3)</PresentationFormat>
  <Paragraphs>530</Paragraphs>
  <Slides>45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Lucida Console</vt:lpstr>
      <vt:lpstr>Wingdings</vt:lpstr>
      <vt:lpstr>Office Theme</vt:lpstr>
      <vt:lpstr>CS 5600 Computer Systems</vt:lpstr>
      <vt:lpstr>PowerPoint Presentation</vt:lpstr>
      <vt:lpstr>PowerPoint Presentation</vt:lpstr>
      <vt:lpstr>Authentication</vt:lpstr>
      <vt:lpstr>Types of Secrets</vt:lpstr>
      <vt:lpstr>Checking Passwords</vt:lpstr>
      <vt:lpstr>Problem: Password File Theft</vt:lpstr>
      <vt:lpstr>Hashed Passwords</vt:lpstr>
      <vt:lpstr>Hashed Password Example</vt:lpstr>
      <vt:lpstr>Attacking Password Hashes</vt:lpstr>
      <vt:lpstr>Dictionary Attacks</vt:lpstr>
      <vt:lpstr>Hardening Password Hashes</vt:lpstr>
      <vt:lpstr>Example Salted Hashes</vt:lpstr>
      <vt:lpstr>Password Storage on Linux</vt:lpstr>
      <vt:lpstr>Attacking Salted Passwords</vt:lpstr>
      <vt:lpstr>Breaking Hashed Passwords</vt:lpstr>
      <vt:lpstr>Examples of Hashing Speed</vt:lpstr>
      <vt:lpstr>Hardening Salted Passwords</vt:lpstr>
      <vt:lpstr>bcrypt Example</vt:lpstr>
      <vt:lpstr>Password Storage Summary</vt:lpstr>
      <vt:lpstr>Password Recovery/Reset</vt:lpstr>
      <vt:lpstr>PowerPoint Presentation</vt:lpstr>
      <vt:lpstr>Status Check</vt:lpstr>
      <vt:lpstr>Simple Access Control</vt:lpstr>
      <vt:lpstr>Users and Groups on Unix</vt:lpstr>
      <vt:lpstr>File Permissions on Unix</vt:lpstr>
      <vt:lpstr>Permission Examples</vt:lpstr>
      <vt:lpstr>Encoding the Access Control Matrix</vt:lpstr>
      <vt:lpstr>Modifying Permissions</vt:lpstr>
      <vt:lpstr>Advanced chmod</vt:lpstr>
      <vt:lpstr>Modifying Users and Groups</vt:lpstr>
      <vt:lpstr>Permissions of Processes</vt:lpstr>
      <vt:lpstr>Privileged Operations</vt:lpstr>
      <vt:lpstr>The Exception to Every Rule</vt:lpstr>
      <vt:lpstr>Ways to Access Root</vt:lpstr>
      <vt:lpstr>PowerPoint Presentation</vt:lpstr>
      <vt:lpstr>Set Effective User ID</vt:lpstr>
      <vt:lpstr>setuid example</vt:lpstr>
      <vt:lpstr>How to setuid</vt:lpstr>
      <vt:lpstr>setuid and scripts</vt:lpstr>
      <vt:lpstr>Limitations of the Unix Model</vt:lpstr>
      <vt:lpstr>Access Control Lists</vt:lpstr>
      <vt:lpstr>More ACLs</vt:lpstr>
      <vt:lpstr>API Permissions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bowlinearl@live.com</cp:lastModifiedBy>
  <cp:revision>1108</cp:revision>
  <cp:lastPrinted>2012-08-22T04:00:45Z</cp:lastPrinted>
  <dcterms:created xsi:type="dcterms:W3CDTF">2012-01-03T02:22:46Z</dcterms:created>
  <dcterms:modified xsi:type="dcterms:W3CDTF">2014-08-15T17:08:38Z</dcterms:modified>
</cp:coreProperties>
</file>